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4" r:id="rId1"/>
  </p:sldMasterIdLst>
  <p:notesMasterIdLst>
    <p:notesMasterId r:id="rId42"/>
  </p:notesMasterIdLst>
  <p:sldIdLst>
    <p:sldId id="256" r:id="rId2"/>
    <p:sldId id="2147470499" r:id="rId3"/>
    <p:sldId id="2147470510" r:id="rId4"/>
    <p:sldId id="2147470501" r:id="rId5"/>
    <p:sldId id="2147470500" r:id="rId6"/>
    <p:sldId id="2147470511" r:id="rId7"/>
    <p:sldId id="2147470547" r:id="rId8"/>
    <p:sldId id="2147470512" r:id="rId9"/>
    <p:sldId id="295" r:id="rId10"/>
    <p:sldId id="259" r:id="rId11"/>
    <p:sldId id="296" r:id="rId12"/>
    <p:sldId id="2147470505" r:id="rId13"/>
    <p:sldId id="2147470537" r:id="rId14"/>
    <p:sldId id="2147470538" r:id="rId15"/>
    <p:sldId id="2147470504" r:id="rId16"/>
    <p:sldId id="2147470509" r:id="rId17"/>
    <p:sldId id="297" r:id="rId18"/>
    <p:sldId id="298" r:id="rId19"/>
    <p:sldId id="299" r:id="rId20"/>
    <p:sldId id="300" r:id="rId21"/>
    <p:sldId id="315" r:id="rId22"/>
    <p:sldId id="316" r:id="rId23"/>
    <p:sldId id="317" r:id="rId24"/>
    <p:sldId id="318" r:id="rId25"/>
    <p:sldId id="303" r:id="rId26"/>
    <p:sldId id="309" r:id="rId27"/>
    <p:sldId id="2147470498" r:id="rId28"/>
    <p:sldId id="2147470506" r:id="rId29"/>
    <p:sldId id="2147470524" r:id="rId30"/>
    <p:sldId id="2147470525" r:id="rId31"/>
    <p:sldId id="2147470526" r:id="rId32"/>
    <p:sldId id="2147470528" r:id="rId33"/>
    <p:sldId id="2147470529" r:id="rId34"/>
    <p:sldId id="2147470530" r:id="rId35"/>
    <p:sldId id="2147470532" r:id="rId36"/>
    <p:sldId id="2147470531" r:id="rId37"/>
    <p:sldId id="2147470533" r:id="rId38"/>
    <p:sldId id="2147470534" r:id="rId39"/>
    <p:sldId id="2147470535" r:id="rId40"/>
    <p:sldId id="214747054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0"/>
    <p:restoredTop sz="94652"/>
  </p:normalViewPr>
  <p:slideViewPr>
    <p:cSldViewPr snapToGrid="0">
      <p:cViewPr varScale="1">
        <p:scale>
          <a:sx n="123" d="100"/>
          <a:sy n="123" d="100"/>
        </p:scale>
        <p:origin x="5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81C7C-3557-6D40-8A89-E64A4DECF40B}" type="datetimeFigureOut">
              <a:rPr lang="tr-TR" smtClean="0"/>
              <a:t>25.04.2025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7EFF1-9468-244F-8355-107BE8158F96}" type="slidenum">
              <a:rPr lang="tr-TR" smtClean="0"/>
              <a:t>‹#›</a:t>
            </a:fld>
            <a:endParaRPr lang="tr-TR"/>
          </a:p>
        </p:txBody>
      </p:sp>
    </p:spTree>
    <p:extLst>
      <p:ext uri="{BB962C8B-B14F-4D97-AF65-F5344CB8AC3E}">
        <p14:creationId xmlns:p14="http://schemas.microsoft.com/office/powerpoint/2010/main" val="298747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917EFF1-9468-244F-8355-107BE8158F96}" type="slidenum">
              <a:rPr lang="tr-TR" smtClean="0"/>
              <a:t>18</a:t>
            </a:fld>
            <a:endParaRPr lang="tr-TR"/>
          </a:p>
        </p:txBody>
      </p:sp>
    </p:spTree>
    <p:extLst>
      <p:ext uri="{BB962C8B-B14F-4D97-AF65-F5344CB8AC3E}">
        <p14:creationId xmlns:p14="http://schemas.microsoft.com/office/powerpoint/2010/main" val="1392962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Consider</a:t>
            </a:r>
            <a:r>
              <a:rPr lang="tr-TR" dirty="0"/>
              <a:t>: dikkate almak</a:t>
            </a:r>
          </a:p>
        </p:txBody>
      </p:sp>
      <p:sp>
        <p:nvSpPr>
          <p:cNvPr id="4" name="Slayt Numarası Yer Tutucusu 3"/>
          <p:cNvSpPr>
            <a:spLocks noGrp="1"/>
          </p:cNvSpPr>
          <p:nvPr>
            <p:ph type="sldNum" sz="quarter" idx="5"/>
          </p:nvPr>
        </p:nvSpPr>
        <p:spPr/>
        <p:txBody>
          <a:bodyPr/>
          <a:lstStyle/>
          <a:p>
            <a:fld id="{6917EFF1-9468-244F-8355-107BE8158F96}" type="slidenum">
              <a:rPr lang="tr-TR" smtClean="0"/>
              <a:t>19</a:t>
            </a:fld>
            <a:endParaRPr lang="tr-TR"/>
          </a:p>
        </p:txBody>
      </p:sp>
    </p:spTree>
    <p:extLst>
      <p:ext uri="{BB962C8B-B14F-4D97-AF65-F5344CB8AC3E}">
        <p14:creationId xmlns:p14="http://schemas.microsoft.com/office/powerpoint/2010/main" val="4104158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917EFF1-9468-244F-8355-107BE8158F96}" type="slidenum">
              <a:rPr lang="tr-TR" smtClean="0"/>
              <a:t>20</a:t>
            </a:fld>
            <a:endParaRPr lang="tr-TR"/>
          </a:p>
        </p:txBody>
      </p:sp>
    </p:spTree>
    <p:extLst>
      <p:ext uri="{BB962C8B-B14F-4D97-AF65-F5344CB8AC3E}">
        <p14:creationId xmlns:p14="http://schemas.microsoft.com/office/powerpoint/2010/main" val="229780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İnvestigate</a:t>
            </a:r>
            <a:r>
              <a:rPr lang="tr-TR" dirty="0"/>
              <a:t>: araştırmak</a:t>
            </a:r>
          </a:p>
        </p:txBody>
      </p:sp>
      <p:sp>
        <p:nvSpPr>
          <p:cNvPr id="4" name="Slayt Numarası Yer Tutucusu 3"/>
          <p:cNvSpPr>
            <a:spLocks noGrp="1"/>
          </p:cNvSpPr>
          <p:nvPr>
            <p:ph type="sldNum" sz="quarter" idx="5"/>
          </p:nvPr>
        </p:nvSpPr>
        <p:spPr/>
        <p:txBody>
          <a:bodyPr/>
          <a:lstStyle/>
          <a:p>
            <a:fld id="{6917EFF1-9468-244F-8355-107BE8158F96}" type="slidenum">
              <a:rPr lang="tr-TR" smtClean="0"/>
              <a:t>21</a:t>
            </a:fld>
            <a:endParaRPr lang="tr-TR"/>
          </a:p>
        </p:txBody>
      </p:sp>
    </p:spTree>
    <p:extLst>
      <p:ext uri="{BB962C8B-B14F-4D97-AF65-F5344CB8AC3E}">
        <p14:creationId xmlns:p14="http://schemas.microsoft.com/office/powerpoint/2010/main" val="1848219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917EFF1-9468-244F-8355-107BE8158F96}" type="slidenum">
              <a:rPr lang="tr-TR" smtClean="0"/>
              <a:t>23</a:t>
            </a:fld>
            <a:endParaRPr lang="tr-TR"/>
          </a:p>
        </p:txBody>
      </p:sp>
    </p:spTree>
    <p:extLst>
      <p:ext uri="{BB962C8B-B14F-4D97-AF65-F5344CB8AC3E}">
        <p14:creationId xmlns:p14="http://schemas.microsoft.com/office/powerpoint/2010/main" val="342113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917EFF1-9468-244F-8355-107BE8158F96}" type="slidenum">
              <a:rPr lang="tr-TR" smtClean="0"/>
              <a:t>24</a:t>
            </a:fld>
            <a:endParaRPr lang="tr-TR"/>
          </a:p>
        </p:txBody>
      </p:sp>
    </p:spTree>
    <p:extLst>
      <p:ext uri="{BB962C8B-B14F-4D97-AF65-F5344CB8AC3E}">
        <p14:creationId xmlns:p14="http://schemas.microsoft.com/office/powerpoint/2010/main" val="2161110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61BEF0D-F0BB-DE4B-95CE-6DB70DBA9567}" type="datetimeFigureOut">
              <a:rPr lang="en-US" smtClean="0"/>
              <a:pPr/>
              <a:t>4/25/25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419594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0456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0672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5" name="Rechthoek 6">
            <a:extLst>
              <a:ext uri="{FF2B5EF4-FFF2-40B4-BE49-F238E27FC236}">
                <a16:creationId xmlns:a16="http://schemas.microsoft.com/office/drawing/2014/main" id="{E484C686-0A02-4859-9DD7-44494B2EB555}"/>
              </a:ext>
            </a:extLst>
          </p:cNvPr>
          <p:cNvSpPr/>
          <p:nvPr userDrawn="1"/>
        </p:nvSpPr>
        <p:spPr>
          <a:xfrm>
            <a:off x="11385239" y="6488050"/>
            <a:ext cx="387661" cy="290511"/>
          </a:xfrm>
          <a:custGeom>
            <a:avLst/>
            <a:gdLst>
              <a:gd name="connsiteX0" fmla="*/ 0 w 463090"/>
              <a:gd name="connsiteY0" fmla="*/ 0 h 327349"/>
              <a:gd name="connsiteX1" fmla="*/ 463090 w 463090"/>
              <a:gd name="connsiteY1" fmla="*/ 0 h 327349"/>
              <a:gd name="connsiteX2" fmla="*/ 463090 w 463090"/>
              <a:gd name="connsiteY2" fmla="*/ 327349 h 327349"/>
              <a:gd name="connsiteX3" fmla="*/ 0 w 463090"/>
              <a:gd name="connsiteY3" fmla="*/ 327349 h 327349"/>
              <a:gd name="connsiteX4" fmla="*/ 0 w 463090"/>
              <a:gd name="connsiteY4" fmla="*/ 0 h 327349"/>
              <a:gd name="connsiteX0" fmla="*/ 97631 w 560721"/>
              <a:gd name="connsiteY0" fmla="*/ 0 h 329730"/>
              <a:gd name="connsiteX1" fmla="*/ 560721 w 560721"/>
              <a:gd name="connsiteY1" fmla="*/ 0 h 329730"/>
              <a:gd name="connsiteX2" fmla="*/ 560721 w 560721"/>
              <a:gd name="connsiteY2" fmla="*/ 327349 h 329730"/>
              <a:gd name="connsiteX3" fmla="*/ 0 w 560721"/>
              <a:gd name="connsiteY3" fmla="*/ 329730 h 329730"/>
              <a:gd name="connsiteX4" fmla="*/ 97631 w 560721"/>
              <a:gd name="connsiteY4" fmla="*/ 0 h 32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721" h="329730">
                <a:moveTo>
                  <a:pt x="97631" y="0"/>
                </a:moveTo>
                <a:lnTo>
                  <a:pt x="560721" y="0"/>
                </a:lnTo>
                <a:lnTo>
                  <a:pt x="560721" y="327349"/>
                </a:lnTo>
                <a:lnTo>
                  <a:pt x="0" y="329730"/>
                </a:lnTo>
                <a:lnTo>
                  <a:pt x="9763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129DBF7-507B-4524-8DD5-042702D2D9E3}"/>
              </a:ext>
            </a:extLst>
          </p:cNvPr>
          <p:cNvSpPr>
            <a:spLocks noGrp="1"/>
          </p:cNvSpPr>
          <p:nvPr>
            <p:ph type="title" hasCustomPrompt="1"/>
          </p:nvPr>
        </p:nvSpPr>
        <p:spPr>
          <a:xfrm>
            <a:off x="552450" y="347694"/>
            <a:ext cx="10256163" cy="430887"/>
          </a:xfrm>
          <a:prstGeom prst="rect">
            <a:avLst/>
          </a:prstGeom>
        </p:spPr>
        <p:txBody>
          <a:bodyPr lIns="0">
            <a:noAutofit/>
          </a:bodyPr>
          <a:lstStyle>
            <a:lvl1pPr>
              <a:defRPr sz="2800" b="1">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9DB083FE-2443-430D-9AA9-D9AF14FE5F8A}"/>
              </a:ext>
            </a:extLst>
          </p:cNvPr>
          <p:cNvSpPr>
            <a:spLocks noGrp="1"/>
          </p:cNvSpPr>
          <p:nvPr>
            <p:ph idx="1" hasCustomPrompt="1"/>
          </p:nvPr>
        </p:nvSpPr>
        <p:spPr>
          <a:xfrm>
            <a:off x="552450" y="1381125"/>
            <a:ext cx="11088688" cy="4486275"/>
          </a:xfrm>
          <a:prstGeom prst="rect">
            <a:avLst/>
          </a:prstGeom>
        </p:spPr>
        <p:txBody>
          <a:bodyPr lIns="0" tIns="0" rIns="0" bIns="0">
            <a:noAutofit/>
          </a:bodyPr>
          <a:lstStyle>
            <a:lvl1pPr marL="180975" indent="-180975">
              <a:buClr>
                <a:schemeClr val="accent1"/>
              </a:buClr>
              <a:defRPr sz="2000"/>
            </a:lvl1pPr>
            <a:lvl2pPr marL="361950" indent="-180975">
              <a:buClr>
                <a:schemeClr val="accent1"/>
              </a:buClr>
              <a:defRPr sz="1800"/>
            </a:lvl2pPr>
            <a:lvl3pPr marL="542925" indent="-180975">
              <a:buClr>
                <a:schemeClr val="accent1"/>
              </a:buClr>
              <a:defRPr sz="1800"/>
            </a:lvl3pPr>
            <a:lvl4pPr marL="714375" indent="-171450">
              <a:buClr>
                <a:schemeClr val="accent1"/>
              </a:buClr>
              <a:defRPr sz="1800"/>
            </a:lvl4pPr>
            <a:lvl5pPr marL="895350" indent="-180975">
              <a:buClr>
                <a:schemeClr val="accent1"/>
              </a:buCl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8">
            <a:extLst>
              <a:ext uri="{FF2B5EF4-FFF2-40B4-BE49-F238E27FC236}">
                <a16:creationId xmlns:a16="http://schemas.microsoft.com/office/drawing/2014/main" id="{6BE4CB56-3EF0-4E87-8A5B-2497DBC49422}"/>
              </a:ext>
            </a:extLst>
          </p:cNvPr>
          <p:cNvSpPr>
            <a:spLocks noGrp="1"/>
          </p:cNvSpPr>
          <p:nvPr>
            <p:ph type="body" sz="quarter" idx="10" hasCustomPrompt="1"/>
          </p:nvPr>
        </p:nvSpPr>
        <p:spPr>
          <a:xfrm>
            <a:off x="552450" y="6329843"/>
            <a:ext cx="10719114" cy="476250"/>
          </a:xfrm>
          <a:prstGeom prst="rect">
            <a:avLst/>
          </a:prstGeom>
        </p:spPr>
        <p:txBody>
          <a:bodyPr lIns="0" tIns="0" rIns="0" bIns="0" anchor="b" anchorCtr="0">
            <a:noAutofit/>
          </a:bodyPr>
          <a:lstStyle>
            <a:lvl1pPr marL="0" indent="0">
              <a:lnSpc>
                <a:spcPct val="100000"/>
              </a:lnSpc>
              <a:spcBef>
                <a:spcPts val="0"/>
              </a:spcBef>
              <a:buNone/>
              <a:defRPr sz="1000">
                <a:solidFill>
                  <a:schemeClr val="tx1"/>
                </a:solidFill>
              </a:defRPr>
            </a:lvl1pPr>
            <a:lvl2pPr marL="457200" indent="0">
              <a:buNone/>
              <a:defRPr sz="800">
                <a:solidFill>
                  <a:schemeClr val="tx2">
                    <a:lumMod val="60000"/>
                    <a:lumOff val="40000"/>
                  </a:schemeClr>
                </a:solidFill>
              </a:defRPr>
            </a:lvl2pPr>
            <a:lvl3pPr marL="914400" indent="0">
              <a:buNone/>
              <a:defRPr sz="800">
                <a:solidFill>
                  <a:schemeClr val="tx2">
                    <a:lumMod val="60000"/>
                    <a:lumOff val="40000"/>
                  </a:schemeClr>
                </a:solidFill>
              </a:defRPr>
            </a:lvl3pPr>
            <a:lvl4pPr marL="1371600" indent="0">
              <a:buNone/>
              <a:defRPr sz="800">
                <a:solidFill>
                  <a:schemeClr val="tx2">
                    <a:lumMod val="60000"/>
                    <a:lumOff val="40000"/>
                  </a:schemeClr>
                </a:solidFill>
              </a:defRPr>
            </a:lvl4pPr>
            <a:lvl5pPr marL="1828800" indent="0">
              <a:buNone/>
              <a:defRPr sz="800">
                <a:solidFill>
                  <a:schemeClr val="tx2">
                    <a:lumMod val="60000"/>
                    <a:lumOff val="40000"/>
                  </a:schemeClr>
                </a:solidFill>
              </a:defRPr>
            </a:lvl5pPr>
          </a:lstStyle>
          <a:p>
            <a:pPr lvl="0"/>
            <a:r>
              <a:rPr lang="nl-NL"/>
              <a:t>Klikken om de tekststijl van het model te bewerken</a:t>
            </a:r>
          </a:p>
        </p:txBody>
      </p:sp>
      <p:sp>
        <p:nvSpPr>
          <p:cNvPr id="10" name="TextBox 9">
            <a:extLst>
              <a:ext uri="{FF2B5EF4-FFF2-40B4-BE49-F238E27FC236}">
                <a16:creationId xmlns:a16="http://schemas.microsoft.com/office/drawing/2014/main" id="{030A5E05-17AE-49CC-B4E1-16E2DF4F6509}"/>
              </a:ext>
            </a:extLst>
          </p:cNvPr>
          <p:cNvSpPr txBox="1"/>
          <p:nvPr userDrawn="1"/>
        </p:nvSpPr>
        <p:spPr>
          <a:xfrm>
            <a:off x="11469600" y="6555600"/>
            <a:ext cx="302400" cy="246221"/>
          </a:xfrm>
          <a:prstGeom prst="rect">
            <a:avLst/>
          </a:prstGeom>
          <a:noFill/>
        </p:spPr>
        <p:txBody>
          <a:bodyPr wrap="square" lIns="36000" rIns="36000" rtlCol="0">
            <a:spAutoFit/>
          </a:bodyPr>
          <a:lstStyle/>
          <a:p>
            <a:pPr algn="ctr"/>
            <a:fld id="{127E5C96-7A23-4D0B-BC83-8196C0BA96C7}" type="slidenum">
              <a:rPr lang="en-GB" sz="1000" smtClean="0">
                <a:solidFill>
                  <a:schemeClr val="bg1"/>
                </a:solidFill>
              </a:rPr>
              <a:pPr algn="ctr"/>
              <a:t>‹#›</a:t>
            </a:fld>
            <a:endParaRPr lang="en-GB" sz="1000">
              <a:solidFill>
                <a:schemeClr val="bg1"/>
              </a:solidFill>
            </a:endParaRPr>
          </a:p>
        </p:txBody>
      </p:sp>
    </p:spTree>
    <p:extLst>
      <p:ext uri="{BB962C8B-B14F-4D97-AF65-F5344CB8AC3E}">
        <p14:creationId xmlns:p14="http://schemas.microsoft.com/office/powerpoint/2010/main" val="671883123"/>
      </p:ext>
    </p:extLst>
  </p:cSld>
  <p:clrMapOvr>
    <a:masterClrMapping/>
  </p:clrMapOvr>
  <p:extLst>
    <p:ext uri="{DCECCB84-F9BA-43D5-87BE-67443E8EF086}">
      <p15:sldGuideLst xmlns:p15="http://schemas.microsoft.com/office/powerpoint/2012/main">
        <p15:guide id="1" orient="horz" pos="4065">
          <p15:clr>
            <a:srgbClr val="FBAE40"/>
          </p15:clr>
        </p15:guide>
        <p15:guide id="2" orient="horz" pos="459">
          <p15:clr>
            <a:srgbClr val="FBAE40"/>
          </p15:clr>
        </p15:guide>
        <p15:guide id="3" pos="3840">
          <p15:clr>
            <a:srgbClr val="FBAE40"/>
          </p15:clr>
        </p15:guide>
        <p15:guide id="4" orient="horz" pos="2160">
          <p15:clr>
            <a:srgbClr val="FBAE40"/>
          </p15:clr>
        </p15:guide>
        <p15:guide id="5" pos="348">
          <p15:clr>
            <a:srgbClr val="FBAE40"/>
          </p15:clr>
        </p15:guide>
        <p15:guide id="6" orient="horz" pos="4266">
          <p15:clr>
            <a:srgbClr val="FBAE40"/>
          </p15:clr>
        </p15:guide>
        <p15:guide id="7" pos="7333">
          <p15:clr>
            <a:srgbClr val="FBAE40"/>
          </p15:clr>
        </p15:guide>
        <p15:guide id="8" orient="horz" pos="3838">
          <p15:clr>
            <a:srgbClr val="FBAE40"/>
          </p15:clr>
        </p15:guide>
        <p15:guide id="9" orient="horz" pos="86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870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8912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61BEF0D-F0BB-DE4B-95CE-6DB70DBA9567}" type="datetimeFigureOut">
              <a:rPr lang="en-US" smtClean="0"/>
              <a:pPr/>
              <a:t>4/25/25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7954849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39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8898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4/25/25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96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4/25/25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2040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61BEF0D-F0BB-DE4B-95CE-6DB70DBA9567}" type="datetimeFigureOut">
              <a:rPr lang="en-US" smtClean="0"/>
              <a:pPr/>
              <a:t>4/25/25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93557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61BEF0D-F0BB-DE4B-95CE-6DB70DBA9567}" type="datetimeFigureOut">
              <a:rPr lang="en-US" smtClean="0"/>
              <a:pPr/>
              <a:t>4/25/25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15821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61BEF0D-F0BB-DE4B-95CE-6DB70DBA9567}" type="datetimeFigureOut">
              <a:rPr lang="en-US" smtClean="0"/>
              <a:pPr/>
              <a:t>4/25/25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217C01CDF565}"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02805502"/>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0A76E0-C248-7288-EDAC-15E7098162C3}"/>
              </a:ext>
            </a:extLst>
          </p:cNvPr>
          <p:cNvSpPr>
            <a:spLocks noGrp="1"/>
          </p:cNvSpPr>
          <p:nvPr>
            <p:ph type="ctrTitle"/>
          </p:nvPr>
        </p:nvSpPr>
        <p:spPr>
          <a:xfrm>
            <a:off x="2616277" y="2061838"/>
            <a:ext cx="6959446" cy="1662475"/>
          </a:xfrm>
        </p:spPr>
        <p:txBody>
          <a:bodyPr>
            <a:normAutofit/>
          </a:bodyPr>
          <a:lstStyle/>
          <a:p>
            <a:r>
              <a:rPr lang="tr-TR" sz="4400" b="1" dirty="0">
                <a:solidFill>
                  <a:srgbClr val="C00000"/>
                </a:solidFill>
              </a:rPr>
              <a:t>AĞIR ASTIMA YAKLAŞIM</a:t>
            </a:r>
          </a:p>
        </p:txBody>
      </p:sp>
      <p:sp>
        <p:nvSpPr>
          <p:cNvPr id="3" name="Alt Başlık 2">
            <a:extLst>
              <a:ext uri="{FF2B5EF4-FFF2-40B4-BE49-F238E27FC236}">
                <a16:creationId xmlns:a16="http://schemas.microsoft.com/office/drawing/2014/main" id="{5F0D7EF5-3507-3C74-71D5-C0155D3B09D0}"/>
              </a:ext>
            </a:extLst>
          </p:cNvPr>
          <p:cNvSpPr>
            <a:spLocks noGrp="1"/>
          </p:cNvSpPr>
          <p:nvPr>
            <p:ph type="subTitle" idx="1"/>
          </p:nvPr>
        </p:nvSpPr>
        <p:spPr>
          <a:xfrm>
            <a:off x="3388938" y="3783690"/>
            <a:ext cx="5414125" cy="1196717"/>
          </a:xfrm>
        </p:spPr>
        <p:txBody>
          <a:bodyPr>
            <a:normAutofit/>
          </a:bodyPr>
          <a:lstStyle/>
          <a:p>
            <a:r>
              <a:rPr lang="tr-TR" sz="2000" dirty="0"/>
              <a:t>Uz. Dr. Leyla Çevirme</a:t>
            </a:r>
          </a:p>
          <a:p>
            <a:r>
              <a:rPr lang="tr-TR" sz="2000" dirty="0"/>
              <a:t>Adana Şehir Eğitim ve Araştırma Hastanesi</a:t>
            </a:r>
          </a:p>
          <a:p>
            <a:r>
              <a:rPr lang="tr-TR" sz="2000" dirty="0"/>
              <a:t>İmmünoloji ve Alerji kliniği </a:t>
            </a:r>
          </a:p>
          <a:p>
            <a:endParaRPr lang="tr-TR" sz="2000" dirty="0"/>
          </a:p>
        </p:txBody>
      </p:sp>
    </p:spTree>
    <p:extLst>
      <p:ext uri="{BB962C8B-B14F-4D97-AF65-F5344CB8AC3E}">
        <p14:creationId xmlns:p14="http://schemas.microsoft.com/office/powerpoint/2010/main" val="183985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0923" y="694449"/>
            <a:ext cx="5770880" cy="551433"/>
          </a:xfrm>
          <a:prstGeom prst="rect">
            <a:avLst/>
          </a:prstGeom>
        </p:spPr>
        <p:txBody>
          <a:bodyPr vert="horz" wrap="square" lIns="0" tIns="12700" rIns="0" bIns="0" rtlCol="0">
            <a:spAutoFit/>
          </a:bodyPr>
          <a:lstStyle/>
          <a:p>
            <a:pPr marL="12700">
              <a:lnSpc>
                <a:spcPct val="100000"/>
              </a:lnSpc>
              <a:spcBef>
                <a:spcPts val="100"/>
              </a:spcBef>
              <a:tabLst>
                <a:tab pos="2021205" algn="l"/>
              </a:tabLst>
            </a:pPr>
            <a:r>
              <a:rPr lang="tr-TR" sz="3500" b="1" spc="-10" dirty="0">
                <a:cs typeface="P052"/>
              </a:rPr>
              <a:t>Astımda tedavinin amacı;</a:t>
            </a:r>
            <a:endParaRPr sz="3500" b="1" spc="-10" dirty="0">
              <a:cs typeface="P052"/>
            </a:endParaRPr>
          </a:p>
        </p:txBody>
      </p:sp>
      <p:sp>
        <p:nvSpPr>
          <p:cNvPr id="3" name="object 3"/>
          <p:cNvSpPr txBox="1"/>
          <p:nvPr/>
        </p:nvSpPr>
        <p:spPr>
          <a:xfrm>
            <a:off x="916939" y="1773377"/>
            <a:ext cx="9338310" cy="3013646"/>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1300" algn="l"/>
              </a:tabLst>
            </a:pPr>
            <a:r>
              <a:rPr sz="2000" b="1" dirty="0">
                <a:solidFill>
                  <a:schemeClr val="tx2"/>
                </a:solidFill>
                <a:cs typeface="P052"/>
              </a:rPr>
              <a:t>Semptom</a:t>
            </a:r>
            <a:r>
              <a:rPr sz="2000" b="1" spc="-45" dirty="0">
                <a:solidFill>
                  <a:schemeClr val="tx2"/>
                </a:solidFill>
                <a:cs typeface="P052"/>
              </a:rPr>
              <a:t> </a:t>
            </a:r>
            <a:r>
              <a:rPr sz="2000" b="1" spc="-10" dirty="0">
                <a:solidFill>
                  <a:schemeClr val="tx2"/>
                </a:solidFill>
                <a:cs typeface="P052"/>
              </a:rPr>
              <a:t>kontrolü</a:t>
            </a:r>
            <a:endParaRPr sz="2000" dirty="0">
              <a:solidFill>
                <a:schemeClr val="tx2"/>
              </a:solidFill>
              <a:cs typeface="P052"/>
            </a:endParaRPr>
          </a:p>
          <a:p>
            <a:pPr marL="697230" lvl="1" indent="-227329">
              <a:lnSpc>
                <a:spcPts val="3650"/>
              </a:lnSpc>
              <a:spcBef>
                <a:spcPts val="140"/>
              </a:spcBef>
              <a:buFont typeface="Arial"/>
              <a:buChar char="•"/>
              <a:tabLst>
                <a:tab pos="697230" algn="l"/>
              </a:tabLst>
            </a:pPr>
            <a:r>
              <a:rPr sz="2000" dirty="0">
                <a:solidFill>
                  <a:schemeClr val="tx2"/>
                </a:solidFill>
                <a:cs typeface="P052"/>
              </a:rPr>
              <a:t>Semptomların</a:t>
            </a:r>
            <a:r>
              <a:rPr sz="2000" spc="-40" dirty="0">
                <a:solidFill>
                  <a:schemeClr val="tx2"/>
                </a:solidFill>
                <a:cs typeface="P052"/>
              </a:rPr>
              <a:t> </a:t>
            </a:r>
            <a:r>
              <a:rPr sz="2000" dirty="0">
                <a:solidFill>
                  <a:schemeClr val="tx2"/>
                </a:solidFill>
                <a:cs typeface="P052"/>
              </a:rPr>
              <a:t>en</a:t>
            </a:r>
            <a:r>
              <a:rPr sz="2000" spc="-25" dirty="0">
                <a:solidFill>
                  <a:schemeClr val="tx2"/>
                </a:solidFill>
                <a:cs typeface="P052"/>
              </a:rPr>
              <a:t> </a:t>
            </a:r>
            <a:r>
              <a:rPr sz="2000" dirty="0">
                <a:solidFill>
                  <a:schemeClr val="tx2"/>
                </a:solidFill>
                <a:cs typeface="P052"/>
              </a:rPr>
              <a:t>iyi</a:t>
            </a:r>
            <a:r>
              <a:rPr sz="2000" spc="-20" dirty="0">
                <a:solidFill>
                  <a:schemeClr val="tx2"/>
                </a:solidFill>
                <a:cs typeface="P052"/>
              </a:rPr>
              <a:t> </a:t>
            </a:r>
            <a:r>
              <a:rPr sz="2000" dirty="0">
                <a:solidFill>
                  <a:schemeClr val="tx2"/>
                </a:solidFill>
                <a:cs typeface="P052"/>
              </a:rPr>
              <a:t>şekilde</a:t>
            </a:r>
            <a:r>
              <a:rPr sz="2000" spc="-20" dirty="0">
                <a:solidFill>
                  <a:schemeClr val="tx2"/>
                </a:solidFill>
                <a:cs typeface="P052"/>
              </a:rPr>
              <a:t> </a:t>
            </a:r>
            <a:r>
              <a:rPr sz="2000" dirty="0">
                <a:solidFill>
                  <a:schemeClr val="tx2"/>
                </a:solidFill>
                <a:cs typeface="P052"/>
              </a:rPr>
              <a:t>kontrolü</a:t>
            </a:r>
            <a:r>
              <a:rPr sz="2000" spc="-20" dirty="0">
                <a:solidFill>
                  <a:schemeClr val="tx2"/>
                </a:solidFill>
                <a:cs typeface="P052"/>
              </a:rPr>
              <a:t> </a:t>
            </a:r>
            <a:r>
              <a:rPr sz="2000" dirty="0">
                <a:solidFill>
                  <a:schemeClr val="tx2"/>
                </a:solidFill>
                <a:cs typeface="P052"/>
              </a:rPr>
              <a:t>ve</a:t>
            </a:r>
            <a:r>
              <a:rPr sz="2000" spc="-20" dirty="0">
                <a:solidFill>
                  <a:schemeClr val="tx2"/>
                </a:solidFill>
                <a:cs typeface="P052"/>
              </a:rPr>
              <a:t> </a:t>
            </a:r>
            <a:r>
              <a:rPr sz="2000" spc="-10" dirty="0">
                <a:solidFill>
                  <a:schemeClr val="tx2"/>
                </a:solidFill>
                <a:cs typeface="P052"/>
              </a:rPr>
              <a:t>günlük</a:t>
            </a:r>
            <a:endParaRPr sz="2000" dirty="0">
              <a:solidFill>
                <a:schemeClr val="tx2"/>
              </a:solidFill>
              <a:cs typeface="P052"/>
            </a:endParaRPr>
          </a:p>
          <a:p>
            <a:pPr marL="698500">
              <a:lnSpc>
                <a:spcPts val="3650"/>
              </a:lnSpc>
            </a:pPr>
            <a:r>
              <a:rPr sz="2000" dirty="0">
                <a:solidFill>
                  <a:schemeClr val="tx2"/>
                </a:solidFill>
                <a:cs typeface="P052"/>
              </a:rPr>
              <a:t>aktivitenin</a:t>
            </a:r>
            <a:r>
              <a:rPr sz="2000" spc="-30" dirty="0">
                <a:solidFill>
                  <a:schemeClr val="tx2"/>
                </a:solidFill>
                <a:cs typeface="P052"/>
              </a:rPr>
              <a:t> </a:t>
            </a:r>
            <a:r>
              <a:rPr sz="2000" dirty="0">
                <a:solidFill>
                  <a:schemeClr val="tx2"/>
                </a:solidFill>
                <a:cs typeface="P052"/>
              </a:rPr>
              <a:t>devam</a:t>
            </a:r>
            <a:r>
              <a:rPr sz="2000" spc="-35" dirty="0">
                <a:solidFill>
                  <a:schemeClr val="tx2"/>
                </a:solidFill>
                <a:cs typeface="P052"/>
              </a:rPr>
              <a:t> </a:t>
            </a:r>
            <a:r>
              <a:rPr sz="2000" spc="-10" dirty="0">
                <a:solidFill>
                  <a:schemeClr val="tx2"/>
                </a:solidFill>
                <a:cs typeface="P052"/>
              </a:rPr>
              <a:t>ettirilebilmesi</a:t>
            </a:r>
            <a:endParaRPr sz="2000" dirty="0">
              <a:solidFill>
                <a:schemeClr val="tx2"/>
              </a:solidFill>
              <a:cs typeface="P052"/>
            </a:endParaRPr>
          </a:p>
          <a:p>
            <a:pPr marL="241300" indent="-228600">
              <a:lnSpc>
                <a:spcPct val="100000"/>
              </a:lnSpc>
              <a:spcBef>
                <a:spcPts val="540"/>
              </a:spcBef>
              <a:buFont typeface="Arial"/>
              <a:buChar char="•"/>
              <a:tabLst>
                <a:tab pos="241300" algn="l"/>
              </a:tabLst>
            </a:pPr>
            <a:r>
              <a:rPr sz="2000" b="1" dirty="0">
                <a:solidFill>
                  <a:schemeClr val="tx2"/>
                </a:solidFill>
                <a:cs typeface="P052"/>
              </a:rPr>
              <a:t>Risk</a:t>
            </a:r>
            <a:r>
              <a:rPr sz="2000" b="1" spc="-85" dirty="0">
                <a:solidFill>
                  <a:schemeClr val="tx2"/>
                </a:solidFill>
                <a:cs typeface="P052"/>
              </a:rPr>
              <a:t> </a:t>
            </a:r>
            <a:r>
              <a:rPr sz="2000" b="1" spc="-10" dirty="0">
                <a:solidFill>
                  <a:schemeClr val="tx2"/>
                </a:solidFill>
                <a:cs typeface="P052"/>
              </a:rPr>
              <a:t>azaltımı</a:t>
            </a:r>
            <a:r>
              <a:rPr sz="2000" spc="-10" dirty="0">
                <a:solidFill>
                  <a:schemeClr val="tx2"/>
                </a:solidFill>
                <a:cs typeface="P052"/>
              </a:rPr>
              <a:t>:</a:t>
            </a:r>
            <a:endParaRPr sz="2000" dirty="0">
              <a:solidFill>
                <a:schemeClr val="tx2"/>
              </a:solidFill>
              <a:cs typeface="P052"/>
            </a:endParaRPr>
          </a:p>
          <a:p>
            <a:pPr marL="697230" lvl="1" indent="-227329">
              <a:lnSpc>
                <a:spcPct val="100000"/>
              </a:lnSpc>
              <a:spcBef>
                <a:spcPts val="145"/>
              </a:spcBef>
              <a:buFont typeface="Arial"/>
              <a:buChar char="•"/>
              <a:tabLst>
                <a:tab pos="697230" algn="l"/>
              </a:tabLst>
            </a:pPr>
            <a:r>
              <a:rPr sz="2000" dirty="0">
                <a:solidFill>
                  <a:schemeClr val="tx2"/>
                </a:solidFill>
                <a:cs typeface="P052"/>
              </a:rPr>
              <a:t>Gelecekteki</a:t>
            </a:r>
            <a:r>
              <a:rPr sz="2000" spc="-45" dirty="0">
                <a:solidFill>
                  <a:schemeClr val="tx2"/>
                </a:solidFill>
                <a:cs typeface="P052"/>
              </a:rPr>
              <a:t> </a:t>
            </a:r>
            <a:r>
              <a:rPr sz="2000" dirty="0">
                <a:solidFill>
                  <a:schemeClr val="tx2"/>
                </a:solidFill>
                <a:cs typeface="P052"/>
              </a:rPr>
              <a:t>risklerin</a:t>
            </a:r>
            <a:r>
              <a:rPr sz="2000" spc="-20" dirty="0">
                <a:solidFill>
                  <a:schemeClr val="tx2"/>
                </a:solidFill>
                <a:cs typeface="P052"/>
              </a:rPr>
              <a:t> </a:t>
            </a:r>
            <a:r>
              <a:rPr sz="2000" spc="-10" dirty="0">
                <a:solidFill>
                  <a:schemeClr val="tx2"/>
                </a:solidFill>
                <a:cs typeface="P052"/>
              </a:rPr>
              <a:t>önlenmesi;</a:t>
            </a:r>
            <a:endParaRPr sz="2000" dirty="0">
              <a:solidFill>
                <a:schemeClr val="tx2"/>
              </a:solidFill>
              <a:cs typeface="P052"/>
            </a:endParaRPr>
          </a:p>
          <a:p>
            <a:pPr marL="3137535" algn="just">
              <a:lnSpc>
                <a:spcPct val="100000"/>
              </a:lnSpc>
              <a:spcBef>
                <a:spcPts val="260"/>
              </a:spcBef>
            </a:pPr>
            <a:r>
              <a:rPr sz="2000" spc="-20" dirty="0">
                <a:solidFill>
                  <a:schemeClr val="tx2"/>
                </a:solidFill>
                <a:cs typeface="P052"/>
              </a:rPr>
              <a:t>Atak</a:t>
            </a:r>
            <a:endParaRPr lang="tr-TR" sz="2000" spc="-20" dirty="0">
              <a:solidFill>
                <a:schemeClr val="tx2"/>
              </a:solidFill>
              <a:cs typeface="P052"/>
            </a:endParaRPr>
          </a:p>
          <a:p>
            <a:pPr marL="3137535" algn="just">
              <a:lnSpc>
                <a:spcPct val="100000"/>
              </a:lnSpc>
              <a:spcBef>
                <a:spcPts val="260"/>
              </a:spcBef>
            </a:pPr>
            <a:r>
              <a:rPr sz="2000" dirty="0" err="1">
                <a:solidFill>
                  <a:schemeClr val="tx2"/>
                </a:solidFill>
                <a:cs typeface="P052"/>
              </a:rPr>
              <a:t>Fiks</a:t>
            </a:r>
            <a:r>
              <a:rPr sz="2000" spc="-35" dirty="0">
                <a:solidFill>
                  <a:schemeClr val="tx2"/>
                </a:solidFill>
                <a:cs typeface="P052"/>
              </a:rPr>
              <a:t> </a:t>
            </a:r>
            <a:r>
              <a:rPr sz="2000" dirty="0">
                <a:solidFill>
                  <a:schemeClr val="tx2"/>
                </a:solidFill>
                <a:cs typeface="P052"/>
              </a:rPr>
              <a:t>hava</a:t>
            </a:r>
            <a:r>
              <a:rPr sz="2000" spc="-35" dirty="0">
                <a:solidFill>
                  <a:schemeClr val="tx2"/>
                </a:solidFill>
                <a:cs typeface="P052"/>
              </a:rPr>
              <a:t> </a:t>
            </a:r>
            <a:r>
              <a:rPr sz="2000" dirty="0">
                <a:solidFill>
                  <a:schemeClr val="tx2"/>
                </a:solidFill>
                <a:cs typeface="P052"/>
              </a:rPr>
              <a:t>yolu</a:t>
            </a:r>
            <a:r>
              <a:rPr sz="2000" spc="-35" dirty="0">
                <a:solidFill>
                  <a:schemeClr val="tx2"/>
                </a:solidFill>
                <a:cs typeface="P052"/>
              </a:rPr>
              <a:t> </a:t>
            </a:r>
            <a:r>
              <a:rPr sz="2000" dirty="0" err="1">
                <a:solidFill>
                  <a:schemeClr val="tx2"/>
                </a:solidFill>
                <a:cs typeface="P052"/>
              </a:rPr>
              <a:t>darlığı</a:t>
            </a:r>
            <a:r>
              <a:rPr sz="2000" spc="-45" dirty="0">
                <a:solidFill>
                  <a:schemeClr val="tx2"/>
                </a:solidFill>
                <a:cs typeface="P052"/>
              </a:rPr>
              <a:t> </a:t>
            </a:r>
            <a:r>
              <a:rPr sz="2000" spc="-10" dirty="0" err="1">
                <a:solidFill>
                  <a:schemeClr val="tx2"/>
                </a:solidFill>
                <a:cs typeface="P052"/>
              </a:rPr>
              <a:t>gelişimi</a:t>
            </a:r>
            <a:endParaRPr lang="tr-TR" sz="2000" spc="-10" dirty="0">
              <a:solidFill>
                <a:schemeClr val="tx2"/>
              </a:solidFill>
              <a:cs typeface="P052"/>
            </a:endParaRPr>
          </a:p>
          <a:p>
            <a:pPr marL="3137535" algn="just">
              <a:lnSpc>
                <a:spcPct val="100000"/>
              </a:lnSpc>
              <a:spcBef>
                <a:spcPts val="260"/>
              </a:spcBef>
            </a:pPr>
            <a:r>
              <a:rPr lang="tr-TR" sz="2000" dirty="0">
                <a:solidFill>
                  <a:schemeClr val="tx2"/>
                </a:solidFill>
                <a:cs typeface="P052"/>
              </a:rPr>
              <a:t> </a:t>
            </a:r>
            <a:r>
              <a:rPr sz="2000" dirty="0">
                <a:solidFill>
                  <a:schemeClr val="tx2"/>
                </a:solidFill>
                <a:cs typeface="P052"/>
              </a:rPr>
              <a:t>Yan</a:t>
            </a:r>
            <a:r>
              <a:rPr sz="2000" spc="-60" dirty="0">
                <a:solidFill>
                  <a:schemeClr val="tx2"/>
                </a:solidFill>
                <a:cs typeface="P052"/>
              </a:rPr>
              <a:t> </a:t>
            </a:r>
            <a:r>
              <a:rPr sz="2000" spc="-10" dirty="0">
                <a:solidFill>
                  <a:schemeClr val="tx2"/>
                </a:solidFill>
                <a:cs typeface="P052"/>
              </a:rPr>
              <a:t>etkiler</a:t>
            </a:r>
            <a:endParaRPr sz="2000" dirty="0">
              <a:solidFill>
                <a:schemeClr val="tx2"/>
              </a:solidFill>
              <a:cs typeface="P052"/>
            </a:endParaRPr>
          </a:p>
        </p:txBody>
      </p:sp>
      <p:pic>
        <p:nvPicPr>
          <p:cNvPr id="4" name="object 4"/>
          <p:cNvPicPr/>
          <p:nvPr/>
        </p:nvPicPr>
        <p:blipFill>
          <a:blip r:embed="rId2" cstate="print"/>
          <a:stretch>
            <a:fillRect/>
          </a:stretch>
        </p:blipFill>
        <p:spPr>
          <a:xfrm>
            <a:off x="9610343" y="492251"/>
            <a:ext cx="1295400" cy="133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4717" y="653922"/>
            <a:ext cx="3684904" cy="471805"/>
          </a:xfrm>
          <a:prstGeom prst="rect">
            <a:avLst/>
          </a:prstGeom>
        </p:spPr>
        <p:txBody>
          <a:bodyPr vert="horz" wrap="square" lIns="0" tIns="15875" rIns="0" bIns="0" rtlCol="0">
            <a:spAutoFit/>
          </a:bodyPr>
          <a:lstStyle/>
          <a:p>
            <a:pPr marL="12700">
              <a:lnSpc>
                <a:spcPct val="100000"/>
              </a:lnSpc>
              <a:spcBef>
                <a:spcPts val="125"/>
              </a:spcBef>
            </a:pPr>
            <a:r>
              <a:rPr sz="2900" dirty="0">
                <a:latin typeface="Carlito"/>
                <a:cs typeface="Carlito"/>
              </a:rPr>
              <a:t>Astım</a:t>
            </a:r>
            <a:r>
              <a:rPr sz="2900" spc="-90" dirty="0">
                <a:latin typeface="Carlito"/>
                <a:cs typeface="Carlito"/>
              </a:rPr>
              <a:t> </a:t>
            </a:r>
            <a:r>
              <a:rPr sz="2900" spc="-20" dirty="0">
                <a:latin typeface="Carlito"/>
                <a:cs typeface="Carlito"/>
              </a:rPr>
              <a:t>Kontrol</a:t>
            </a:r>
            <a:r>
              <a:rPr sz="2900" spc="-105" dirty="0">
                <a:latin typeface="Carlito"/>
                <a:cs typeface="Carlito"/>
              </a:rPr>
              <a:t> </a:t>
            </a:r>
            <a:r>
              <a:rPr sz="2900" spc="-50" dirty="0">
                <a:latin typeface="Carlito"/>
                <a:cs typeface="Carlito"/>
              </a:rPr>
              <a:t>Testi</a:t>
            </a:r>
            <a:r>
              <a:rPr sz="2900" spc="-114" dirty="0">
                <a:latin typeface="Carlito"/>
                <a:cs typeface="Carlito"/>
              </a:rPr>
              <a:t> </a:t>
            </a:r>
            <a:r>
              <a:rPr sz="2900" spc="-10" dirty="0">
                <a:latin typeface="Carlito"/>
                <a:cs typeface="Carlito"/>
              </a:rPr>
              <a:t>(AKT)</a:t>
            </a:r>
            <a:endParaRPr sz="2900">
              <a:latin typeface="Carlito"/>
              <a:cs typeface="Carlito"/>
            </a:endParaRPr>
          </a:p>
        </p:txBody>
      </p:sp>
      <p:sp>
        <p:nvSpPr>
          <p:cNvPr id="3" name="object 3"/>
          <p:cNvSpPr txBox="1"/>
          <p:nvPr/>
        </p:nvSpPr>
        <p:spPr>
          <a:xfrm>
            <a:off x="1944370" y="1007110"/>
            <a:ext cx="1739900" cy="201295"/>
          </a:xfrm>
          <a:prstGeom prst="rect">
            <a:avLst/>
          </a:prstGeom>
        </p:spPr>
        <p:txBody>
          <a:bodyPr vert="horz" wrap="square" lIns="0" tIns="12700" rIns="0" bIns="0" rtlCol="0">
            <a:spAutoFit/>
          </a:bodyPr>
          <a:lstStyle/>
          <a:p>
            <a:pPr marL="240665" indent="-227965">
              <a:lnSpc>
                <a:spcPct val="100000"/>
              </a:lnSpc>
              <a:spcBef>
                <a:spcPts val="100"/>
              </a:spcBef>
              <a:buFont typeface="Arial"/>
              <a:buChar char="•"/>
              <a:tabLst>
                <a:tab pos="240665" algn="l"/>
              </a:tabLst>
            </a:pPr>
            <a:r>
              <a:rPr sz="1150" b="1" dirty="0">
                <a:latin typeface="Carlito"/>
                <a:cs typeface="Carlito"/>
              </a:rPr>
              <a:t>AKT:</a:t>
            </a:r>
            <a:r>
              <a:rPr sz="1150" b="1" spc="-15" dirty="0">
                <a:latin typeface="Carlito"/>
                <a:cs typeface="Carlito"/>
              </a:rPr>
              <a:t> </a:t>
            </a:r>
            <a:r>
              <a:rPr sz="1150" b="1" dirty="0">
                <a:latin typeface="Carlito"/>
                <a:cs typeface="Carlito"/>
              </a:rPr>
              <a:t>Astım</a:t>
            </a:r>
            <a:r>
              <a:rPr sz="1150" b="1" spc="-10" dirty="0">
                <a:latin typeface="Carlito"/>
                <a:cs typeface="Carlito"/>
              </a:rPr>
              <a:t> </a:t>
            </a:r>
            <a:r>
              <a:rPr sz="1150" b="1" dirty="0">
                <a:latin typeface="Carlito"/>
                <a:cs typeface="Carlito"/>
              </a:rPr>
              <a:t>Kontrol </a:t>
            </a:r>
            <a:r>
              <a:rPr sz="1150" b="1" spc="-20" dirty="0">
                <a:latin typeface="Carlito"/>
                <a:cs typeface="Carlito"/>
              </a:rPr>
              <a:t>Testi</a:t>
            </a:r>
            <a:endParaRPr sz="1150">
              <a:latin typeface="Carlito"/>
              <a:cs typeface="Carlito"/>
            </a:endParaRPr>
          </a:p>
        </p:txBody>
      </p:sp>
      <p:sp>
        <p:nvSpPr>
          <p:cNvPr id="4" name="object 4"/>
          <p:cNvSpPr txBox="1"/>
          <p:nvPr/>
        </p:nvSpPr>
        <p:spPr>
          <a:xfrm>
            <a:off x="2284857" y="5715406"/>
            <a:ext cx="7987665" cy="614680"/>
          </a:xfrm>
          <a:prstGeom prst="rect">
            <a:avLst/>
          </a:prstGeom>
        </p:spPr>
        <p:txBody>
          <a:bodyPr vert="horz" wrap="square" lIns="0" tIns="12700" rIns="0" bIns="0" rtlCol="0">
            <a:spAutoFit/>
          </a:bodyPr>
          <a:lstStyle/>
          <a:p>
            <a:pPr marL="26034" marR="622935" indent="-13970">
              <a:lnSpc>
                <a:spcPct val="112000"/>
              </a:lnSpc>
              <a:spcBef>
                <a:spcPts val="100"/>
              </a:spcBef>
            </a:pPr>
            <a:r>
              <a:rPr sz="1250" spc="-10" dirty="0">
                <a:latin typeface="Carlito"/>
                <a:cs typeface="Carlito"/>
              </a:rPr>
              <a:t>Nathan</a:t>
            </a:r>
            <a:r>
              <a:rPr sz="1250" spc="-55" dirty="0">
                <a:latin typeface="Carlito"/>
                <a:cs typeface="Carlito"/>
              </a:rPr>
              <a:t> </a:t>
            </a:r>
            <a:r>
              <a:rPr sz="1250" dirty="0">
                <a:latin typeface="Carlito"/>
                <a:cs typeface="Carlito"/>
              </a:rPr>
              <a:t>RA</a:t>
            </a:r>
            <a:r>
              <a:rPr sz="1250" spc="-15" dirty="0">
                <a:latin typeface="Carlito"/>
                <a:cs typeface="Carlito"/>
              </a:rPr>
              <a:t> </a:t>
            </a:r>
            <a:r>
              <a:rPr sz="1250" dirty="0">
                <a:latin typeface="Carlito"/>
                <a:cs typeface="Carlito"/>
              </a:rPr>
              <a:t>et</a:t>
            </a:r>
            <a:r>
              <a:rPr sz="1250" spc="-35" dirty="0">
                <a:latin typeface="Carlito"/>
                <a:cs typeface="Carlito"/>
              </a:rPr>
              <a:t> </a:t>
            </a:r>
            <a:r>
              <a:rPr sz="1250" dirty="0">
                <a:latin typeface="Carlito"/>
                <a:cs typeface="Carlito"/>
              </a:rPr>
              <a:t>al.</a:t>
            </a:r>
            <a:r>
              <a:rPr sz="1250" spc="-10" dirty="0">
                <a:latin typeface="Carlito"/>
                <a:cs typeface="Carlito"/>
              </a:rPr>
              <a:t> </a:t>
            </a:r>
            <a:r>
              <a:rPr sz="1250" i="1" dirty="0">
                <a:latin typeface="Carlito"/>
                <a:cs typeface="Carlito"/>
              </a:rPr>
              <a:t>J</a:t>
            </a:r>
            <a:r>
              <a:rPr sz="1250" i="1" spc="-15" dirty="0">
                <a:latin typeface="Carlito"/>
                <a:cs typeface="Carlito"/>
              </a:rPr>
              <a:t> </a:t>
            </a:r>
            <a:r>
              <a:rPr sz="1250" i="1" dirty="0">
                <a:latin typeface="Carlito"/>
                <a:cs typeface="Carlito"/>
              </a:rPr>
              <a:t>Allergy</a:t>
            </a:r>
            <a:r>
              <a:rPr sz="1250" i="1" spc="-30" dirty="0">
                <a:latin typeface="Carlito"/>
                <a:cs typeface="Carlito"/>
              </a:rPr>
              <a:t> </a:t>
            </a:r>
            <a:r>
              <a:rPr sz="1250" i="1" dirty="0">
                <a:latin typeface="Carlito"/>
                <a:cs typeface="Carlito"/>
              </a:rPr>
              <a:t>Clin</a:t>
            </a:r>
            <a:r>
              <a:rPr sz="1250" i="1" spc="-25" dirty="0">
                <a:latin typeface="Carlito"/>
                <a:cs typeface="Carlito"/>
              </a:rPr>
              <a:t> </a:t>
            </a:r>
            <a:r>
              <a:rPr sz="1250" i="1" dirty="0">
                <a:latin typeface="Carlito"/>
                <a:cs typeface="Carlito"/>
              </a:rPr>
              <a:t>Immunol</a:t>
            </a:r>
            <a:r>
              <a:rPr sz="1250" dirty="0">
                <a:latin typeface="Carlito"/>
                <a:cs typeface="Carlito"/>
              </a:rPr>
              <a:t>.</a:t>
            </a:r>
            <a:r>
              <a:rPr sz="1250" spc="-20" dirty="0">
                <a:latin typeface="Carlito"/>
                <a:cs typeface="Carlito"/>
              </a:rPr>
              <a:t> </a:t>
            </a:r>
            <a:r>
              <a:rPr sz="1250" spc="-10" dirty="0">
                <a:latin typeface="Carlito"/>
                <a:cs typeface="Carlito"/>
              </a:rPr>
              <a:t>2004;113:</a:t>
            </a:r>
            <a:r>
              <a:rPr sz="1250" spc="-50" dirty="0">
                <a:latin typeface="Carlito"/>
                <a:cs typeface="Carlito"/>
              </a:rPr>
              <a:t> </a:t>
            </a:r>
            <a:r>
              <a:rPr sz="1250" spc="-10" dirty="0">
                <a:latin typeface="Carlito"/>
                <a:cs typeface="Carlito"/>
              </a:rPr>
              <a:t>59–65.</a:t>
            </a:r>
            <a:r>
              <a:rPr sz="1250" spc="-60" dirty="0">
                <a:latin typeface="Carlito"/>
                <a:cs typeface="Carlito"/>
              </a:rPr>
              <a:t> </a:t>
            </a:r>
            <a:r>
              <a:rPr sz="1250" dirty="0">
                <a:solidFill>
                  <a:srgbClr val="283013"/>
                </a:solidFill>
                <a:latin typeface="Carlito"/>
                <a:cs typeface="Carlito"/>
              </a:rPr>
              <a:t>2.</a:t>
            </a:r>
            <a:r>
              <a:rPr sz="1250" spc="-35" dirty="0">
                <a:solidFill>
                  <a:srgbClr val="283013"/>
                </a:solidFill>
                <a:latin typeface="Carlito"/>
                <a:cs typeface="Carlito"/>
              </a:rPr>
              <a:t> </a:t>
            </a:r>
            <a:r>
              <a:rPr sz="1250" spc="-10" dirty="0">
                <a:latin typeface="Carlito"/>
                <a:cs typeface="Carlito"/>
              </a:rPr>
              <a:t>Schatz</a:t>
            </a:r>
            <a:r>
              <a:rPr sz="1250" spc="-40" dirty="0">
                <a:latin typeface="Carlito"/>
                <a:cs typeface="Carlito"/>
              </a:rPr>
              <a:t> </a:t>
            </a:r>
            <a:r>
              <a:rPr sz="1250" dirty="0">
                <a:latin typeface="Carlito"/>
                <a:cs typeface="Carlito"/>
              </a:rPr>
              <a:t>M</a:t>
            </a:r>
            <a:r>
              <a:rPr sz="1250" spc="-25" dirty="0">
                <a:latin typeface="Carlito"/>
                <a:cs typeface="Carlito"/>
              </a:rPr>
              <a:t> </a:t>
            </a:r>
            <a:r>
              <a:rPr sz="1250" dirty="0">
                <a:latin typeface="Carlito"/>
                <a:cs typeface="Carlito"/>
              </a:rPr>
              <a:t>et</a:t>
            </a:r>
            <a:r>
              <a:rPr sz="1250" spc="-15" dirty="0">
                <a:latin typeface="Carlito"/>
                <a:cs typeface="Carlito"/>
              </a:rPr>
              <a:t> </a:t>
            </a:r>
            <a:r>
              <a:rPr sz="1250" dirty="0">
                <a:latin typeface="Carlito"/>
                <a:cs typeface="Carlito"/>
              </a:rPr>
              <a:t>al.</a:t>
            </a:r>
            <a:r>
              <a:rPr sz="1250" spc="-30" dirty="0">
                <a:latin typeface="Carlito"/>
                <a:cs typeface="Carlito"/>
              </a:rPr>
              <a:t> </a:t>
            </a:r>
            <a:r>
              <a:rPr sz="1250" i="1" dirty="0">
                <a:latin typeface="Carlito"/>
                <a:cs typeface="Carlito"/>
              </a:rPr>
              <a:t>J</a:t>
            </a:r>
            <a:r>
              <a:rPr sz="1250" i="1" spc="-10" dirty="0">
                <a:latin typeface="Carlito"/>
                <a:cs typeface="Carlito"/>
              </a:rPr>
              <a:t> </a:t>
            </a:r>
            <a:r>
              <a:rPr sz="1250" i="1" dirty="0">
                <a:latin typeface="Carlito"/>
                <a:cs typeface="Carlito"/>
              </a:rPr>
              <a:t>Allergy</a:t>
            </a:r>
            <a:r>
              <a:rPr sz="1250" i="1" spc="-30" dirty="0">
                <a:latin typeface="Carlito"/>
                <a:cs typeface="Carlito"/>
              </a:rPr>
              <a:t> </a:t>
            </a:r>
            <a:r>
              <a:rPr sz="1250" i="1" dirty="0">
                <a:latin typeface="Carlito"/>
                <a:cs typeface="Carlito"/>
              </a:rPr>
              <a:t>Clin</a:t>
            </a:r>
            <a:r>
              <a:rPr sz="1250" i="1" spc="-25" dirty="0">
                <a:latin typeface="Carlito"/>
                <a:cs typeface="Carlito"/>
              </a:rPr>
              <a:t> </a:t>
            </a:r>
            <a:r>
              <a:rPr sz="1250" i="1" dirty="0">
                <a:latin typeface="Carlito"/>
                <a:cs typeface="Carlito"/>
              </a:rPr>
              <a:t>Immunol</a:t>
            </a:r>
            <a:r>
              <a:rPr sz="1250" dirty="0">
                <a:latin typeface="Carlito"/>
                <a:cs typeface="Carlito"/>
              </a:rPr>
              <a:t>.</a:t>
            </a:r>
            <a:r>
              <a:rPr sz="1250" spc="-20" dirty="0">
                <a:latin typeface="Carlito"/>
                <a:cs typeface="Carlito"/>
              </a:rPr>
              <a:t> </a:t>
            </a:r>
            <a:r>
              <a:rPr sz="1250" dirty="0">
                <a:latin typeface="Carlito"/>
                <a:cs typeface="Carlito"/>
              </a:rPr>
              <a:t>2006;</a:t>
            </a:r>
            <a:r>
              <a:rPr sz="1250" spc="-50" dirty="0">
                <a:latin typeface="Carlito"/>
                <a:cs typeface="Carlito"/>
              </a:rPr>
              <a:t> </a:t>
            </a:r>
            <a:r>
              <a:rPr sz="1250" dirty="0">
                <a:latin typeface="Carlito"/>
                <a:cs typeface="Carlito"/>
              </a:rPr>
              <a:t>117:</a:t>
            </a:r>
            <a:r>
              <a:rPr sz="1250" spc="-50" dirty="0">
                <a:latin typeface="Carlito"/>
                <a:cs typeface="Carlito"/>
              </a:rPr>
              <a:t> </a:t>
            </a:r>
            <a:r>
              <a:rPr sz="1250" spc="-20" dirty="0">
                <a:latin typeface="Carlito"/>
                <a:cs typeface="Carlito"/>
              </a:rPr>
              <a:t>549– </a:t>
            </a:r>
            <a:r>
              <a:rPr sz="1250" dirty="0">
                <a:latin typeface="Carlito"/>
                <a:cs typeface="Carlito"/>
              </a:rPr>
              <a:t>556;</a:t>
            </a:r>
            <a:r>
              <a:rPr sz="1250" spc="-50" dirty="0">
                <a:latin typeface="Carlito"/>
                <a:cs typeface="Carlito"/>
              </a:rPr>
              <a:t> </a:t>
            </a:r>
            <a:r>
              <a:rPr sz="1250" dirty="0">
                <a:solidFill>
                  <a:srgbClr val="283013"/>
                </a:solidFill>
                <a:latin typeface="Carlito"/>
                <a:cs typeface="Carlito"/>
              </a:rPr>
              <a:t>3.</a:t>
            </a:r>
            <a:r>
              <a:rPr sz="1250" spc="-35" dirty="0">
                <a:solidFill>
                  <a:srgbClr val="283013"/>
                </a:solidFill>
                <a:latin typeface="Carlito"/>
                <a:cs typeface="Carlito"/>
              </a:rPr>
              <a:t> </a:t>
            </a:r>
            <a:r>
              <a:rPr sz="1250" spc="-10" dirty="0">
                <a:latin typeface="Carlito"/>
                <a:cs typeface="Carlito"/>
              </a:rPr>
              <a:t>Schatz</a:t>
            </a:r>
            <a:r>
              <a:rPr sz="1250" spc="-45" dirty="0">
                <a:latin typeface="Carlito"/>
                <a:cs typeface="Carlito"/>
              </a:rPr>
              <a:t> </a:t>
            </a:r>
            <a:r>
              <a:rPr sz="1250" dirty="0">
                <a:latin typeface="Carlito"/>
                <a:cs typeface="Carlito"/>
              </a:rPr>
              <a:t>M</a:t>
            </a:r>
            <a:r>
              <a:rPr sz="1250" spc="-25" dirty="0">
                <a:latin typeface="Carlito"/>
                <a:cs typeface="Carlito"/>
              </a:rPr>
              <a:t> </a:t>
            </a:r>
            <a:r>
              <a:rPr sz="1250" dirty="0">
                <a:latin typeface="Carlito"/>
                <a:cs typeface="Carlito"/>
              </a:rPr>
              <a:t>et</a:t>
            </a:r>
            <a:r>
              <a:rPr sz="1250" spc="-35" dirty="0">
                <a:latin typeface="Carlito"/>
                <a:cs typeface="Carlito"/>
              </a:rPr>
              <a:t> </a:t>
            </a:r>
            <a:r>
              <a:rPr sz="1250" dirty="0">
                <a:latin typeface="Carlito"/>
                <a:cs typeface="Carlito"/>
              </a:rPr>
              <a:t>al.</a:t>
            </a:r>
            <a:r>
              <a:rPr sz="1250" spc="-25" dirty="0">
                <a:latin typeface="Carlito"/>
                <a:cs typeface="Carlito"/>
              </a:rPr>
              <a:t> </a:t>
            </a:r>
            <a:r>
              <a:rPr sz="1250" i="1" dirty="0">
                <a:latin typeface="Carlito"/>
                <a:cs typeface="Carlito"/>
              </a:rPr>
              <a:t>J</a:t>
            </a:r>
            <a:r>
              <a:rPr sz="1250" i="1" spc="-15" dirty="0">
                <a:latin typeface="Carlito"/>
                <a:cs typeface="Carlito"/>
              </a:rPr>
              <a:t> </a:t>
            </a:r>
            <a:r>
              <a:rPr sz="1250" i="1" dirty="0">
                <a:latin typeface="Carlito"/>
                <a:cs typeface="Carlito"/>
              </a:rPr>
              <a:t>Allergy</a:t>
            </a:r>
            <a:r>
              <a:rPr sz="1250" i="1" spc="-30" dirty="0">
                <a:latin typeface="Carlito"/>
                <a:cs typeface="Carlito"/>
              </a:rPr>
              <a:t> </a:t>
            </a:r>
            <a:r>
              <a:rPr sz="1250" i="1" dirty="0">
                <a:latin typeface="Carlito"/>
                <a:cs typeface="Carlito"/>
              </a:rPr>
              <a:t>Clin</a:t>
            </a:r>
            <a:r>
              <a:rPr sz="1250" i="1" spc="-30" dirty="0">
                <a:latin typeface="Carlito"/>
                <a:cs typeface="Carlito"/>
              </a:rPr>
              <a:t> </a:t>
            </a:r>
            <a:r>
              <a:rPr sz="1250" i="1" dirty="0">
                <a:latin typeface="Carlito"/>
                <a:cs typeface="Carlito"/>
              </a:rPr>
              <a:t>Immunol</a:t>
            </a:r>
            <a:r>
              <a:rPr sz="1250" dirty="0">
                <a:latin typeface="Carlito"/>
                <a:cs typeface="Carlito"/>
              </a:rPr>
              <a:t>.</a:t>
            </a:r>
            <a:r>
              <a:rPr sz="1250" spc="-20" dirty="0">
                <a:latin typeface="Carlito"/>
                <a:cs typeface="Carlito"/>
              </a:rPr>
              <a:t> </a:t>
            </a:r>
            <a:r>
              <a:rPr sz="1250" dirty="0">
                <a:latin typeface="Carlito"/>
                <a:cs typeface="Carlito"/>
              </a:rPr>
              <a:t>2009;</a:t>
            </a:r>
            <a:r>
              <a:rPr sz="1250" spc="-55" dirty="0">
                <a:latin typeface="Carlito"/>
                <a:cs typeface="Carlito"/>
              </a:rPr>
              <a:t> </a:t>
            </a:r>
            <a:r>
              <a:rPr sz="1250" dirty="0">
                <a:latin typeface="Carlito"/>
                <a:cs typeface="Carlito"/>
              </a:rPr>
              <a:t>124:</a:t>
            </a:r>
            <a:r>
              <a:rPr sz="1250" spc="-50" dirty="0">
                <a:latin typeface="Carlito"/>
                <a:cs typeface="Carlito"/>
              </a:rPr>
              <a:t> </a:t>
            </a:r>
            <a:r>
              <a:rPr sz="1250" spc="-10" dirty="0">
                <a:latin typeface="Carlito"/>
                <a:cs typeface="Carlito"/>
              </a:rPr>
              <a:t>719–23.e1.</a:t>
            </a:r>
            <a:endParaRPr sz="1250">
              <a:latin typeface="Carlito"/>
              <a:cs typeface="Carlito"/>
            </a:endParaRPr>
          </a:p>
          <a:p>
            <a:pPr marL="7837170">
              <a:lnSpc>
                <a:spcPct val="100000"/>
              </a:lnSpc>
              <a:spcBef>
                <a:spcPts val="15"/>
              </a:spcBef>
            </a:pPr>
            <a:r>
              <a:rPr sz="1050" spc="-25" dirty="0">
                <a:solidFill>
                  <a:srgbClr val="888888"/>
                </a:solidFill>
                <a:latin typeface="Carlito"/>
                <a:cs typeface="Carlito"/>
              </a:rPr>
              <a:t>41</a:t>
            </a:r>
            <a:endParaRPr sz="1050">
              <a:latin typeface="Carlito"/>
              <a:cs typeface="Carlito"/>
            </a:endParaRPr>
          </a:p>
        </p:txBody>
      </p:sp>
      <p:grpSp>
        <p:nvGrpSpPr>
          <p:cNvPr id="5" name="object 5"/>
          <p:cNvGrpSpPr/>
          <p:nvPr/>
        </p:nvGrpSpPr>
        <p:grpSpPr>
          <a:xfrm>
            <a:off x="1885060" y="1461297"/>
            <a:ext cx="8729345" cy="4159885"/>
            <a:chOff x="1885060" y="1461297"/>
            <a:chExt cx="8729345" cy="4159885"/>
          </a:xfrm>
        </p:grpSpPr>
        <p:pic>
          <p:nvPicPr>
            <p:cNvPr id="6" name="object 6"/>
            <p:cNvPicPr/>
            <p:nvPr/>
          </p:nvPicPr>
          <p:blipFill>
            <a:blip r:embed="rId2" cstate="print"/>
            <a:stretch>
              <a:fillRect/>
            </a:stretch>
          </p:blipFill>
          <p:spPr>
            <a:xfrm>
              <a:off x="7427249" y="1461297"/>
              <a:ext cx="3186739" cy="4159358"/>
            </a:xfrm>
            <a:prstGeom prst="rect">
              <a:avLst/>
            </a:prstGeom>
          </p:spPr>
        </p:pic>
        <p:pic>
          <p:nvPicPr>
            <p:cNvPr id="7" name="object 7"/>
            <p:cNvPicPr/>
            <p:nvPr/>
          </p:nvPicPr>
          <p:blipFill>
            <a:blip r:embed="rId3" cstate="print"/>
            <a:stretch>
              <a:fillRect/>
            </a:stretch>
          </p:blipFill>
          <p:spPr>
            <a:xfrm>
              <a:off x="7550911" y="1584325"/>
              <a:ext cx="2761488" cy="3734434"/>
            </a:xfrm>
            <a:prstGeom prst="rect">
              <a:avLst/>
            </a:prstGeom>
          </p:spPr>
        </p:pic>
        <p:sp>
          <p:nvSpPr>
            <p:cNvPr id="8" name="object 8"/>
            <p:cNvSpPr/>
            <p:nvPr/>
          </p:nvSpPr>
          <p:spPr>
            <a:xfrm>
              <a:off x="1888235" y="1781556"/>
              <a:ext cx="5617845" cy="1447800"/>
            </a:xfrm>
            <a:custGeom>
              <a:avLst/>
              <a:gdLst/>
              <a:ahLst/>
              <a:cxnLst/>
              <a:rect l="l" t="t" r="r" b="b"/>
              <a:pathLst>
                <a:path w="5617845" h="1447800">
                  <a:moveTo>
                    <a:pt x="0" y="221234"/>
                  </a:moveTo>
                  <a:lnTo>
                    <a:pt x="4495" y="176650"/>
                  </a:lnTo>
                  <a:lnTo>
                    <a:pt x="17387" y="135124"/>
                  </a:lnTo>
                  <a:lnTo>
                    <a:pt x="37785" y="97544"/>
                  </a:lnTo>
                  <a:lnTo>
                    <a:pt x="64801" y="64801"/>
                  </a:lnTo>
                  <a:lnTo>
                    <a:pt x="97544" y="37785"/>
                  </a:lnTo>
                  <a:lnTo>
                    <a:pt x="135124" y="17387"/>
                  </a:lnTo>
                  <a:lnTo>
                    <a:pt x="176650" y="4495"/>
                  </a:lnTo>
                  <a:lnTo>
                    <a:pt x="221233" y="0"/>
                  </a:lnTo>
                  <a:lnTo>
                    <a:pt x="5396230" y="0"/>
                  </a:lnTo>
                  <a:lnTo>
                    <a:pt x="5440813" y="4495"/>
                  </a:lnTo>
                  <a:lnTo>
                    <a:pt x="5482339" y="17387"/>
                  </a:lnTo>
                  <a:lnTo>
                    <a:pt x="5519919" y="37785"/>
                  </a:lnTo>
                  <a:lnTo>
                    <a:pt x="5552662" y="64801"/>
                  </a:lnTo>
                  <a:lnTo>
                    <a:pt x="5579678" y="97544"/>
                  </a:lnTo>
                  <a:lnTo>
                    <a:pt x="5600076" y="135124"/>
                  </a:lnTo>
                  <a:lnTo>
                    <a:pt x="5612968" y="176650"/>
                  </a:lnTo>
                  <a:lnTo>
                    <a:pt x="5617464" y="221234"/>
                  </a:lnTo>
                  <a:lnTo>
                    <a:pt x="5617464" y="1226566"/>
                  </a:lnTo>
                  <a:lnTo>
                    <a:pt x="5612968" y="1271149"/>
                  </a:lnTo>
                  <a:lnTo>
                    <a:pt x="5600076" y="1312675"/>
                  </a:lnTo>
                  <a:lnTo>
                    <a:pt x="5579678" y="1350255"/>
                  </a:lnTo>
                  <a:lnTo>
                    <a:pt x="5552662" y="1382998"/>
                  </a:lnTo>
                  <a:lnTo>
                    <a:pt x="5519919" y="1410014"/>
                  </a:lnTo>
                  <a:lnTo>
                    <a:pt x="5482339" y="1430412"/>
                  </a:lnTo>
                  <a:lnTo>
                    <a:pt x="5440813" y="1443304"/>
                  </a:lnTo>
                  <a:lnTo>
                    <a:pt x="5396230" y="1447800"/>
                  </a:lnTo>
                  <a:lnTo>
                    <a:pt x="221233" y="1447800"/>
                  </a:lnTo>
                  <a:lnTo>
                    <a:pt x="176650" y="1443304"/>
                  </a:lnTo>
                  <a:lnTo>
                    <a:pt x="135124" y="1430412"/>
                  </a:lnTo>
                  <a:lnTo>
                    <a:pt x="97544" y="1410014"/>
                  </a:lnTo>
                  <a:lnTo>
                    <a:pt x="64801" y="1382998"/>
                  </a:lnTo>
                  <a:lnTo>
                    <a:pt x="37785" y="1350255"/>
                  </a:lnTo>
                  <a:lnTo>
                    <a:pt x="17387" y="1312675"/>
                  </a:lnTo>
                  <a:lnTo>
                    <a:pt x="4495" y="1271149"/>
                  </a:lnTo>
                  <a:lnTo>
                    <a:pt x="0" y="1226566"/>
                  </a:lnTo>
                  <a:lnTo>
                    <a:pt x="0" y="221234"/>
                  </a:lnTo>
                  <a:close/>
                </a:path>
              </a:pathLst>
            </a:custGeom>
            <a:ln w="6350">
              <a:solidFill>
                <a:srgbClr val="F4B083"/>
              </a:solidFill>
              <a:prstDash val="sysDash"/>
            </a:ln>
          </p:spPr>
          <p:txBody>
            <a:bodyPr wrap="square" lIns="0" tIns="0" rIns="0" bIns="0" rtlCol="0"/>
            <a:lstStyle/>
            <a:p>
              <a:endParaRPr/>
            </a:p>
          </p:txBody>
        </p:sp>
        <p:pic>
          <p:nvPicPr>
            <p:cNvPr id="9" name="object 9"/>
            <p:cNvPicPr/>
            <p:nvPr/>
          </p:nvPicPr>
          <p:blipFill>
            <a:blip r:embed="rId4" cstate="print"/>
            <a:stretch>
              <a:fillRect/>
            </a:stretch>
          </p:blipFill>
          <p:spPr>
            <a:xfrm>
              <a:off x="2561843" y="1589532"/>
              <a:ext cx="4270248" cy="384047"/>
            </a:xfrm>
            <a:prstGeom prst="rect">
              <a:avLst/>
            </a:prstGeom>
          </p:spPr>
        </p:pic>
      </p:grpSp>
      <p:sp>
        <p:nvSpPr>
          <p:cNvPr id="10" name="object 10"/>
          <p:cNvSpPr txBox="1"/>
          <p:nvPr/>
        </p:nvSpPr>
        <p:spPr>
          <a:xfrm>
            <a:off x="3533266" y="1663395"/>
            <a:ext cx="2329180" cy="216535"/>
          </a:xfrm>
          <a:prstGeom prst="rect">
            <a:avLst/>
          </a:prstGeom>
        </p:spPr>
        <p:txBody>
          <a:bodyPr vert="horz" wrap="square" lIns="0" tIns="12700" rIns="0" bIns="0" rtlCol="0">
            <a:spAutoFit/>
          </a:bodyPr>
          <a:lstStyle/>
          <a:p>
            <a:pPr marL="38100">
              <a:lnSpc>
                <a:spcPct val="100000"/>
              </a:lnSpc>
              <a:spcBef>
                <a:spcPts val="100"/>
              </a:spcBef>
            </a:pPr>
            <a:r>
              <a:rPr sz="1250" b="1" spc="-10" dirty="0">
                <a:solidFill>
                  <a:srgbClr val="FFFFFF"/>
                </a:solidFill>
                <a:latin typeface="Carlito"/>
                <a:cs typeface="Carlito"/>
              </a:rPr>
              <a:t>Astım</a:t>
            </a:r>
            <a:r>
              <a:rPr sz="1250" b="1" dirty="0">
                <a:solidFill>
                  <a:srgbClr val="FFFFFF"/>
                </a:solidFill>
                <a:latin typeface="Carlito"/>
                <a:cs typeface="Carlito"/>
              </a:rPr>
              <a:t> </a:t>
            </a:r>
            <a:r>
              <a:rPr sz="1250" b="1" spc="-20" dirty="0">
                <a:solidFill>
                  <a:srgbClr val="FFFFFF"/>
                </a:solidFill>
                <a:latin typeface="Carlito"/>
                <a:cs typeface="Carlito"/>
              </a:rPr>
              <a:t>Kontrol</a:t>
            </a:r>
            <a:r>
              <a:rPr sz="1250" b="1" spc="-10" dirty="0">
                <a:solidFill>
                  <a:srgbClr val="FFFFFF"/>
                </a:solidFill>
                <a:latin typeface="Carlito"/>
                <a:cs typeface="Carlito"/>
              </a:rPr>
              <a:t> </a:t>
            </a:r>
            <a:r>
              <a:rPr sz="1250" b="1" spc="-25" dirty="0">
                <a:solidFill>
                  <a:srgbClr val="FFFFFF"/>
                </a:solidFill>
                <a:latin typeface="Carlito"/>
                <a:cs typeface="Carlito"/>
              </a:rPr>
              <a:t>Testi’nin </a:t>
            </a:r>
            <a:r>
              <a:rPr sz="1250" b="1" spc="-10" dirty="0">
                <a:solidFill>
                  <a:srgbClr val="FFFFFF"/>
                </a:solidFill>
                <a:latin typeface="Carlito"/>
                <a:cs typeface="Carlito"/>
              </a:rPr>
              <a:t>Bölümleri:</a:t>
            </a:r>
            <a:r>
              <a:rPr sz="1200" b="1" spc="-15" baseline="24305" dirty="0">
                <a:solidFill>
                  <a:srgbClr val="FFFFFF"/>
                </a:solidFill>
                <a:latin typeface="Carlito"/>
                <a:cs typeface="Carlito"/>
              </a:rPr>
              <a:t>1</a:t>
            </a:r>
            <a:endParaRPr sz="1200" baseline="24305">
              <a:latin typeface="Carlito"/>
              <a:cs typeface="Carlito"/>
            </a:endParaRPr>
          </a:p>
        </p:txBody>
      </p:sp>
      <p:grpSp>
        <p:nvGrpSpPr>
          <p:cNvPr id="11" name="object 11"/>
          <p:cNvGrpSpPr/>
          <p:nvPr/>
        </p:nvGrpSpPr>
        <p:grpSpPr>
          <a:xfrm>
            <a:off x="2000883" y="2081666"/>
            <a:ext cx="1035685" cy="1027430"/>
            <a:chOff x="2000883" y="2081666"/>
            <a:chExt cx="1035685" cy="1027430"/>
          </a:xfrm>
        </p:grpSpPr>
        <p:pic>
          <p:nvPicPr>
            <p:cNvPr id="12" name="object 12"/>
            <p:cNvPicPr/>
            <p:nvPr/>
          </p:nvPicPr>
          <p:blipFill>
            <a:blip r:embed="rId5" cstate="print"/>
            <a:stretch>
              <a:fillRect/>
            </a:stretch>
          </p:blipFill>
          <p:spPr>
            <a:xfrm>
              <a:off x="2000883" y="2081666"/>
              <a:ext cx="1035066" cy="1027346"/>
            </a:xfrm>
            <a:prstGeom prst="rect">
              <a:avLst/>
            </a:prstGeom>
          </p:spPr>
        </p:pic>
        <p:pic>
          <p:nvPicPr>
            <p:cNvPr id="13" name="object 13"/>
            <p:cNvPicPr/>
            <p:nvPr/>
          </p:nvPicPr>
          <p:blipFill>
            <a:blip r:embed="rId6" cstate="print"/>
            <a:stretch>
              <a:fillRect/>
            </a:stretch>
          </p:blipFill>
          <p:spPr>
            <a:xfrm>
              <a:off x="2019300" y="2290597"/>
              <a:ext cx="999756" cy="647674"/>
            </a:xfrm>
            <a:prstGeom prst="rect">
              <a:avLst/>
            </a:prstGeom>
          </p:spPr>
        </p:pic>
        <p:sp>
          <p:nvSpPr>
            <p:cNvPr id="14" name="object 14"/>
            <p:cNvSpPr/>
            <p:nvPr/>
          </p:nvSpPr>
          <p:spPr>
            <a:xfrm>
              <a:off x="2048256" y="2129027"/>
              <a:ext cx="944880" cy="928369"/>
            </a:xfrm>
            <a:custGeom>
              <a:avLst/>
              <a:gdLst/>
              <a:ahLst/>
              <a:cxnLst/>
              <a:rect l="l" t="t" r="r" b="b"/>
              <a:pathLst>
                <a:path w="944880" h="928369">
                  <a:moveTo>
                    <a:pt x="790194" y="0"/>
                  </a:moveTo>
                  <a:lnTo>
                    <a:pt x="154686" y="0"/>
                  </a:lnTo>
                  <a:lnTo>
                    <a:pt x="105777" y="7882"/>
                  </a:lnTo>
                  <a:lnTo>
                    <a:pt x="63313" y="29833"/>
                  </a:lnTo>
                  <a:lnTo>
                    <a:pt x="29833" y="63313"/>
                  </a:lnTo>
                  <a:lnTo>
                    <a:pt x="7882" y="105777"/>
                  </a:lnTo>
                  <a:lnTo>
                    <a:pt x="0" y="154686"/>
                  </a:lnTo>
                  <a:lnTo>
                    <a:pt x="0" y="773430"/>
                  </a:lnTo>
                  <a:lnTo>
                    <a:pt x="7882" y="822338"/>
                  </a:lnTo>
                  <a:lnTo>
                    <a:pt x="29833" y="864802"/>
                  </a:lnTo>
                  <a:lnTo>
                    <a:pt x="63313" y="898282"/>
                  </a:lnTo>
                  <a:lnTo>
                    <a:pt x="105777" y="920233"/>
                  </a:lnTo>
                  <a:lnTo>
                    <a:pt x="154686" y="928116"/>
                  </a:lnTo>
                  <a:lnTo>
                    <a:pt x="790194" y="928116"/>
                  </a:lnTo>
                  <a:lnTo>
                    <a:pt x="839102" y="920233"/>
                  </a:lnTo>
                  <a:lnTo>
                    <a:pt x="881566" y="898282"/>
                  </a:lnTo>
                  <a:lnTo>
                    <a:pt x="915046" y="864802"/>
                  </a:lnTo>
                  <a:lnTo>
                    <a:pt x="936997" y="822338"/>
                  </a:lnTo>
                  <a:lnTo>
                    <a:pt x="944880" y="773430"/>
                  </a:lnTo>
                  <a:lnTo>
                    <a:pt x="944880" y="154686"/>
                  </a:lnTo>
                  <a:lnTo>
                    <a:pt x="936997" y="105777"/>
                  </a:lnTo>
                  <a:lnTo>
                    <a:pt x="915046" y="63313"/>
                  </a:lnTo>
                  <a:lnTo>
                    <a:pt x="881566" y="29833"/>
                  </a:lnTo>
                  <a:lnTo>
                    <a:pt x="839102" y="7882"/>
                  </a:lnTo>
                  <a:lnTo>
                    <a:pt x="790194" y="0"/>
                  </a:lnTo>
                  <a:close/>
                </a:path>
              </a:pathLst>
            </a:custGeom>
            <a:solidFill>
              <a:srgbClr val="FFFFFF"/>
            </a:solidFill>
          </p:spPr>
          <p:txBody>
            <a:bodyPr wrap="square" lIns="0" tIns="0" rIns="0" bIns="0" rtlCol="0"/>
            <a:lstStyle/>
            <a:p>
              <a:endParaRPr/>
            </a:p>
          </p:txBody>
        </p:sp>
      </p:grpSp>
      <p:sp>
        <p:nvSpPr>
          <p:cNvPr id="15" name="object 15"/>
          <p:cNvSpPr txBox="1"/>
          <p:nvPr/>
        </p:nvSpPr>
        <p:spPr>
          <a:xfrm>
            <a:off x="2167254" y="2380614"/>
            <a:ext cx="707390" cy="405130"/>
          </a:xfrm>
          <a:prstGeom prst="rect">
            <a:avLst/>
          </a:prstGeom>
        </p:spPr>
        <p:txBody>
          <a:bodyPr vert="horz" wrap="square" lIns="0" tIns="12065" rIns="0" bIns="0" rtlCol="0">
            <a:spAutoFit/>
          </a:bodyPr>
          <a:lstStyle/>
          <a:p>
            <a:pPr algn="ctr">
              <a:lnSpc>
                <a:spcPts val="1495"/>
              </a:lnSpc>
              <a:spcBef>
                <a:spcPts val="95"/>
              </a:spcBef>
            </a:pPr>
            <a:r>
              <a:rPr sz="1250" spc="-10" dirty="0">
                <a:solidFill>
                  <a:srgbClr val="EC7C30"/>
                </a:solidFill>
                <a:latin typeface="Carlito"/>
                <a:cs typeface="Carlito"/>
              </a:rPr>
              <a:t>Aktivite</a:t>
            </a:r>
            <a:endParaRPr sz="1250">
              <a:latin typeface="Carlito"/>
              <a:cs typeface="Carlito"/>
            </a:endParaRPr>
          </a:p>
          <a:p>
            <a:pPr algn="ctr">
              <a:lnSpc>
                <a:spcPts val="1495"/>
              </a:lnSpc>
            </a:pPr>
            <a:r>
              <a:rPr sz="1250" spc="-10" dirty="0">
                <a:solidFill>
                  <a:srgbClr val="EC7C30"/>
                </a:solidFill>
                <a:latin typeface="Carlito"/>
                <a:cs typeface="Carlito"/>
              </a:rPr>
              <a:t>Kısıtlaması</a:t>
            </a:r>
            <a:endParaRPr sz="1250">
              <a:latin typeface="Carlito"/>
              <a:cs typeface="Carlito"/>
            </a:endParaRPr>
          </a:p>
        </p:txBody>
      </p:sp>
      <p:grpSp>
        <p:nvGrpSpPr>
          <p:cNvPr id="16" name="object 16"/>
          <p:cNvGrpSpPr/>
          <p:nvPr/>
        </p:nvGrpSpPr>
        <p:grpSpPr>
          <a:xfrm>
            <a:off x="3089019" y="2081666"/>
            <a:ext cx="1035685" cy="1027430"/>
            <a:chOff x="3089019" y="2081666"/>
            <a:chExt cx="1035685" cy="1027430"/>
          </a:xfrm>
        </p:grpSpPr>
        <p:pic>
          <p:nvPicPr>
            <p:cNvPr id="17" name="object 17"/>
            <p:cNvPicPr/>
            <p:nvPr/>
          </p:nvPicPr>
          <p:blipFill>
            <a:blip r:embed="rId5" cstate="print"/>
            <a:stretch>
              <a:fillRect/>
            </a:stretch>
          </p:blipFill>
          <p:spPr>
            <a:xfrm>
              <a:off x="3089019" y="2081666"/>
              <a:ext cx="1035066" cy="1027346"/>
            </a:xfrm>
            <a:prstGeom prst="rect">
              <a:avLst/>
            </a:prstGeom>
          </p:spPr>
        </p:pic>
        <p:pic>
          <p:nvPicPr>
            <p:cNvPr id="18" name="object 18"/>
            <p:cNvPicPr/>
            <p:nvPr/>
          </p:nvPicPr>
          <p:blipFill>
            <a:blip r:embed="rId7" cstate="print"/>
            <a:stretch>
              <a:fillRect/>
            </a:stretch>
          </p:blipFill>
          <p:spPr>
            <a:xfrm>
              <a:off x="3241547" y="2290597"/>
              <a:ext cx="740689" cy="647674"/>
            </a:xfrm>
            <a:prstGeom prst="rect">
              <a:avLst/>
            </a:prstGeom>
          </p:spPr>
        </p:pic>
        <p:sp>
          <p:nvSpPr>
            <p:cNvPr id="19" name="object 19"/>
            <p:cNvSpPr/>
            <p:nvPr/>
          </p:nvSpPr>
          <p:spPr>
            <a:xfrm>
              <a:off x="3136391" y="2129027"/>
              <a:ext cx="944880" cy="928369"/>
            </a:xfrm>
            <a:custGeom>
              <a:avLst/>
              <a:gdLst/>
              <a:ahLst/>
              <a:cxnLst/>
              <a:rect l="l" t="t" r="r" b="b"/>
              <a:pathLst>
                <a:path w="944879" h="928369">
                  <a:moveTo>
                    <a:pt x="790194" y="0"/>
                  </a:moveTo>
                  <a:lnTo>
                    <a:pt x="154685" y="0"/>
                  </a:lnTo>
                  <a:lnTo>
                    <a:pt x="105777" y="7882"/>
                  </a:lnTo>
                  <a:lnTo>
                    <a:pt x="63313" y="29833"/>
                  </a:lnTo>
                  <a:lnTo>
                    <a:pt x="29833" y="63313"/>
                  </a:lnTo>
                  <a:lnTo>
                    <a:pt x="7882" y="105777"/>
                  </a:lnTo>
                  <a:lnTo>
                    <a:pt x="0" y="154686"/>
                  </a:lnTo>
                  <a:lnTo>
                    <a:pt x="0" y="773430"/>
                  </a:lnTo>
                  <a:lnTo>
                    <a:pt x="7882" y="822338"/>
                  </a:lnTo>
                  <a:lnTo>
                    <a:pt x="29833" y="864802"/>
                  </a:lnTo>
                  <a:lnTo>
                    <a:pt x="63313" y="898282"/>
                  </a:lnTo>
                  <a:lnTo>
                    <a:pt x="105777" y="920233"/>
                  </a:lnTo>
                  <a:lnTo>
                    <a:pt x="154685" y="928116"/>
                  </a:lnTo>
                  <a:lnTo>
                    <a:pt x="790194" y="928116"/>
                  </a:lnTo>
                  <a:lnTo>
                    <a:pt x="839102" y="920233"/>
                  </a:lnTo>
                  <a:lnTo>
                    <a:pt x="881566" y="898282"/>
                  </a:lnTo>
                  <a:lnTo>
                    <a:pt x="915046" y="864802"/>
                  </a:lnTo>
                  <a:lnTo>
                    <a:pt x="936997" y="822338"/>
                  </a:lnTo>
                  <a:lnTo>
                    <a:pt x="944880" y="773430"/>
                  </a:lnTo>
                  <a:lnTo>
                    <a:pt x="944880" y="154686"/>
                  </a:lnTo>
                  <a:lnTo>
                    <a:pt x="936997" y="105777"/>
                  </a:lnTo>
                  <a:lnTo>
                    <a:pt x="915046" y="63313"/>
                  </a:lnTo>
                  <a:lnTo>
                    <a:pt x="881566" y="29833"/>
                  </a:lnTo>
                  <a:lnTo>
                    <a:pt x="839102" y="7882"/>
                  </a:lnTo>
                  <a:lnTo>
                    <a:pt x="790194" y="0"/>
                  </a:lnTo>
                  <a:close/>
                </a:path>
              </a:pathLst>
            </a:custGeom>
            <a:solidFill>
              <a:srgbClr val="FFFFFF"/>
            </a:solidFill>
          </p:spPr>
          <p:txBody>
            <a:bodyPr wrap="square" lIns="0" tIns="0" rIns="0" bIns="0" rtlCol="0"/>
            <a:lstStyle/>
            <a:p>
              <a:endParaRPr/>
            </a:p>
          </p:txBody>
        </p:sp>
      </p:grpSp>
      <p:sp>
        <p:nvSpPr>
          <p:cNvPr id="20" name="object 20"/>
          <p:cNvSpPr txBox="1"/>
          <p:nvPr/>
        </p:nvSpPr>
        <p:spPr>
          <a:xfrm>
            <a:off x="3389503" y="2380614"/>
            <a:ext cx="438784" cy="405130"/>
          </a:xfrm>
          <a:prstGeom prst="rect">
            <a:avLst/>
          </a:prstGeom>
        </p:spPr>
        <p:txBody>
          <a:bodyPr vert="horz" wrap="square" lIns="0" tIns="12065" rIns="0" bIns="0" rtlCol="0">
            <a:spAutoFit/>
          </a:bodyPr>
          <a:lstStyle/>
          <a:p>
            <a:pPr marL="36830">
              <a:lnSpc>
                <a:spcPts val="1495"/>
              </a:lnSpc>
              <a:spcBef>
                <a:spcPts val="95"/>
              </a:spcBef>
            </a:pPr>
            <a:r>
              <a:rPr sz="1250" spc="-10" dirty="0">
                <a:solidFill>
                  <a:srgbClr val="EC7C30"/>
                </a:solidFill>
                <a:latin typeface="Carlito"/>
                <a:cs typeface="Carlito"/>
              </a:rPr>
              <a:t>Nefes</a:t>
            </a:r>
            <a:endParaRPr sz="1250">
              <a:latin typeface="Carlito"/>
              <a:cs typeface="Carlito"/>
            </a:endParaRPr>
          </a:p>
          <a:p>
            <a:pPr marL="12700">
              <a:lnSpc>
                <a:spcPts val="1495"/>
              </a:lnSpc>
            </a:pPr>
            <a:r>
              <a:rPr sz="1250" spc="-10" dirty="0">
                <a:solidFill>
                  <a:srgbClr val="EC7C30"/>
                </a:solidFill>
                <a:latin typeface="Carlito"/>
                <a:cs typeface="Carlito"/>
              </a:rPr>
              <a:t>Darlığı</a:t>
            </a:r>
            <a:endParaRPr sz="1250">
              <a:latin typeface="Carlito"/>
              <a:cs typeface="Carlito"/>
            </a:endParaRPr>
          </a:p>
        </p:txBody>
      </p:sp>
      <p:grpSp>
        <p:nvGrpSpPr>
          <p:cNvPr id="21" name="object 21"/>
          <p:cNvGrpSpPr/>
          <p:nvPr/>
        </p:nvGrpSpPr>
        <p:grpSpPr>
          <a:xfrm>
            <a:off x="4177155" y="2081666"/>
            <a:ext cx="1045844" cy="1027430"/>
            <a:chOff x="4177155" y="2081666"/>
            <a:chExt cx="1045844" cy="1027430"/>
          </a:xfrm>
        </p:grpSpPr>
        <p:pic>
          <p:nvPicPr>
            <p:cNvPr id="22" name="object 22"/>
            <p:cNvPicPr/>
            <p:nvPr/>
          </p:nvPicPr>
          <p:blipFill>
            <a:blip r:embed="rId5" cstate="print"/>
            <a:stretch>
              <a:fillRect/>
            </a:stretch>
          </p:blipFill>
          <p:spPr>
            <a:xfrm>
              <a:off x="4177155" y="2081666"/>
              <a:ext cx="1035066" cy="1027346"/>
            </a:xfrm>
            <a:prstGeom prst="rect">
              <a:avLst/>
            </a:prstGeom>
          </p:spPr>
        </p:pic>
        <p:pic>
          <p:nvPicPr>
            <p:cNvPr id="23" name="object 23"/>
            <p:cNvPicPr/>
            <p:nvPr/>
          </p:nvPicPr>
          <p:blipFill>
            <a:blip r:embed="rId8" cstate="print"/>
            <a:stretch>
              <a:fillRect/>
            </a:stretch>
          </p:blipFill>
          <p:spPr>
            <a:xfrm>
              <a:off x="4194048" y="2161019"/>
              <a:ext cx="1028700" cy="899172"/>
            </a:xfrm>
            <a:prstGeom prst="rect">
              <a:avLst/>
            </a:prstGeom>
          </p:spPr>
        </p:pic>
        <p:sp>
          <p:nvSpPr>
            <p:cNvPr id="24" name="object 24"/>
            <p:cNvSpPr/>
            <p:nvPr/>
          </p:nvSpPr>
          <p:spPr>
            <a:xfrm>
              <a:off x="4224528" y="2129027"/>
              <a:ext cx="944880" cy="928369"/>
            </a:xfrm>
            <a:custGeom>
              <a:avLst/>
              <a:gdLst/>
              <a:ahLst/>
              <a:cxnLst/>
              <a:rect l="l" t="t" r="r" b="b"/>
              <a:pathLst>
                <a:path w="944879" h="928369">
                  <a:moveTo>
                    <a:pt x="790194" y="0"/>
                  </a:moveTo>
                  <a:lnTo>
                    <a:pt x="154686" y="0"/>
                  </a:lnTo>
                  <a:lnTo>
                    <a:pt x="105777" y="7882"/>
                  </a:lnTo>
                  <a:lnTo>
                    <a:pt x="63313" y="29833"/>
                  </a:lnTo>
                  <a:lnTo>
                    <a:pt x="29833" y="63313"/>
                  </a:lnTo>
                  <a:lnTo>
                    <a:pt x="7882" y="105777"/>
                  </a:lnTo>
                  <a:lnTo>
                    <a:pt x="0" y="154686"/>
                  </a:lnTo>
                  <a:lnTo>
                    <a:pt x="0" y="773430"/>
                  </a:lnTo>
                  <a:lnTo>
                    <a:pt x="7882" y="822338"/>
                  </a:lnTo>
                  <a:lnTo>
                    <a:pt x="29833" y="864802"/>
                  </a:lnTo>
                  <a:lnTo>
                    <a:pt x="63313" y="898282"/>
                  </a:lnTo>
                  <a:lnTo>
                    <a:pt x="105777" y="920233"/>
                  </a:lnTo>
                  <a:lnTo>
                    <a:pt x="154686" y="928116"/>
                  </a:lnTo>
                  <a:lnTo>
                    <a:pt x="790194" y="928116"/>
                  </a:lnTo>
                  <a:lnTo>
                    <a:pt x="839102" y="920233"/>
                  </a:lnTo>
                  <a:lnTo>
                    <a:pt x="881566" y="898282"/>
                  </a:lnTo>
                  <a:lnTo>
                    <a:pt x="915046" y="864802"/>
                  </a:lnTo>
                  <a:lnTo>
                    <a:pt x="936997" y="822338"/>
                  </a:lnTo>
                  <a:lnTo>
                    <a:pt x="944880" y="773430"/>
                  </a:lnTo>
                  <a:lnTo>
                    <a:pt x="944880" y="154686"/>
                  </a:lnTo>
                  <a:lnTo>
                    <a:pt x="936997" y="105777"/>
                  </a:lnTo>
                  <a:lnTo>
                    <a:pt x="915046" y="63313"/>
                  </a:lnTo>
                  <a:lnTo>
                    <a:pt x="881566" y="29833"/>
                  </a:lnTo>
                  <a:lnTo>
                    <a:pt x="839102" y="7882"/>
                  </a:lnTo>
                  <a:lnTo>
                    <a:pt x="790194" y="0"/>
                  </a:lnTo>
                  <a:close/>
                </a:path>
              </a:pathLst>
            </a:custGeom>
            <a:solidFill>
              <a:srgbClr val="FFFFFF"/>
            </a:solidFill>
          </p:spPr>
          <p:txBody>
            <a:bodyPr wrap="square" lIns="0" tIns="0" rIns="0" bIns="0" rtlCol="0"/>
            <a:lstStyle/>
            <a:p>
              <a:endParaRPr/>
            </a:p>
          </p:txBody>
        </p:sp>
      </p:grpSp>
      <p:sp>
        <p:nvSpPr>
          <p:cNvPr id="25" name="object 25"/>
          <p:cNvSpPr txBox="1"/>
          <p:nvPr/>
        </p:nvSpPr>
        <p:spPr>
          <a:xfrm>
            <a:off x="4329810" y="2246503"/>
            <a:ext cx="734695" cy="676275"/>
          </a:xfrm>
          <a:prstGeom prst="rect">
            <a:avLst/>
          </a:prstGeom>
        </p:spPr>
        <p:txBody>
          <a:bodyPr vert="horz" wrap="square" lIns="0" tIns="14604" rIns="0" bIns="0" rtlCol="0">
            <a:spAutoFit/>
          </a:bodyPr>
          <a:lstStyle/>
          <a:p>
            <a:pPr marL="635" algn="ctr">
              <a:lnSpc>
                <a:spcPct val="100000"/>
              </a:lnSpc>
              <a:spcBef>
                <a:spcPts val="114"/>
              </a:spcBef>
            </a:pPr>
            <a:r>
              <a:rPr sz="1050" spc="-10" dirty="0">
                <a:solidFill>
                  <a:srgbClr val="EC7C30"/>
                </a:solidFill>
                <a:latin typeface="Carlito"/>
                <a:cs typeface="Carlito"/>
              </a:rPr>
              <a:t>Astım</a:t>
            </a:r>
            <a:endParaRPr sz="1050">
              <a:latin typeface="Carlito"/>
              <a:cs typeface="Carlito"/>
            </a:endParaRPr>
          </a:p>
          <a:p>
            <a:pPr marL="12700" marR="5080" algn="ctr">
              <a:lnSpc>
                <a:spcPct val="101400"/>
              </a:lnSpc>
              <a:spcBef>
                <a:spcPts val="10"/>
              </a:spcBef>
            </a:pPr>
            <a:r>
              <a:rPr sz="1050" spc="-10" dirty="0">
                <a:solidFill>
                  <a:srgbClr val="EC7C30"/>
                </a:solidFill>
                <a:latin typeface="Carlito"/>
                <a:cs typeface="Carlito"/>
              </a:rPr>
              <a:t>Semptomları Nedeniyle Uyanma</a:t>
            </a:r>
            <a:endParaRPr sz="1050">
              <a:latin typeface="Carlito"/>
              <a:cs typeface="Carlito"/>
            </a:endParaRPr>
          </a:p>
        </p:txBody>
      </p:sp>
      <p:grpSp>
        <p:nvGrpSpPr>
          <p:cNvPr id="26" name="object 26"/>
          <p:cNvGrpSpPr/>
          <p:nvPr/>
        </p:nvGrpSpPr>
        <p:grpSpPr>
          <a:xfrm>
            <a:off x="5265291" y="2081666"/>
            <a:ext cx="1035685" cy="1027430"/>
            <a:chOff x="5265291" y="2081666"/>
            <a:chExt cx="1035685" cy="1027430"/>
          </a:xfrm>
        </p:grpSpPr>
        <p:pic>
          <p:nvPicPr>
            <p:cNvPr id="27" name="object 27"/>
            <p:cNvPicPr/>
            <p:nvPr/>
          </p:nvPicPr>
          <p:blipFill>
            <a:blip r:embed="rId5" cstate="print"/>
            <a:stretch>
              <a:fillRect/>
            </a:stretch>
          </p:blipFill>
          <p:spPr>
            <a:xfrm>
              <a:off x="5265291" y="2081666"/>
              <a:ext cx="1035066" cy="1027346"/>
            </a:xfrm>
            <a:prstGeom prst="rect">
              <a:avLst/>
            </a:prstGeom>
          </p:spPr>
        </p:pic>
        <p:pic>
          <p:nvPicPr>
            <p:cNvPr id="28" name="object 28"/>
            <p:cNvPicPr/>
            <p:nvPr/>
          </p:nvPicPr>
          <p:blipFill>
            <a:blip r:embed="rId9" cstate="print"/>
            <a:stretch>
              <a:fillRect/>
            </a:stretch>
          </p:blipFill>
          <p:spPr>
            <a:xfrm>
              <a:off x="5324855" y="2196096"/>
              <a:ext cx="918972" cy="838187"/>
            </a:xfrm>
            <a:prstGeom prst="rect">
              <a:avLst/>
            </a:prstGeom>
          </p:spPr>
        </p:pic>
        <p:sp>
          <p:nvSpPr>
            <p:cNvPr id="29" name="object 29"/>
            <p:cNvSpPr/>
            <p:nvPr/>
          </p:nvSpPr>
          <p:spPr>
            <a:xfrm>
              <a:off x="5312663" y="2129027"/>
              <a:ext cx="944880" cy="928369"/>
            </a:xfrm>
            <a:custGeom>
              <a:avLst/>
              <a:gdLst/>
              <a:ahLst/>
              <a:cxnLst/>
              <a:rect l="l" t="t" r="r" b="b"/>
              <a:pathLst>
                <a:path w="944879" h="928369">
                  <a:moveTo>
                    <a:pt x="790194" y="0"/>
                  </a:moveTo>
                  <a:lnTo>
                    <a:pt x="154686" y="0"/>
                  </a:lnTo>
                  <a:lnTo>
                    <a:pt x="105777" y="7882"/>
                  </a:lnTo>
                  <a:lnTo>
                    <a:pt x="63313" y="29833"/>
                  </a:lnTo>
                  <a:lnTo>
                    <a:pt x="29833" y="63313"/>
                  </a:lnTo>
                  <a:lnTo>
                    <a:pt x="7882" y="105777"/>
                  </a:lnTo>
                  <a:lnTo>
                    <a:pt x="0" y="154686"/>
                  </a:lnTo>
                  <a:lnTo>
                    <a:pt x="0" y="773430"/>
                  </a:lnTo>
                  <a:lnTo>
                    <a:pt x="7882" y="822338"/>
                  </a:lnTo>
                  <a:lnTo>
                    <a:pt x="29833" y="864802"/>
                  </a:lnTo>
                  <a:lnTo>
                    <a:pt x="63313" y="898282"/>
                  </a:lnTo>
                  <a:lnTo>
                    <a:pt x="105777" y="920233"/>
                  </a:lnTo>
                  <a:lnTo>
                    <a:pt x="154686" y="928116"/>
                  </a:lnTo>
                  <a:lnTo>
                    <a:pt x="790194" y="928116"/>
                  </a:lnTo>
                  <a:lnTo>
                    <a:pt x="839102" y="920233"/>
                  </a:lnTo>
                  <a:lnTo>
                    <a:pt x="881566" y="898282"/>
                  </a:lnTo>
                  <a:lnTo>
                    <a:pt x="915046" y="864802"/>
                  </a:lnTo>
                  <a:lnTo>
                    <a:pt x="936997" y="822338"/>
                  </a:lnTo>
                  <a:lnTo>
                    <a:pt x="944880" y="773430"/>
                  </a:lnTo>
                  <a:lnTo>
                    <a:pt x="944880" y="154686"/>
                  </a:lnTo>
                  <a:lnTo>
                    <a:pt x="936997" y="105777"/>
                  </a:lnTo>
                  <a:lnTo>
                    <a:pt x="915046" y="63313"/>
                  </a:lnTo>
                  <a:lnTo>
                    <a:pt x="881566" y="29833"/>
                  </a:lnTo>
                  <a:lnTo>
                    <a:pt x="839102" y="7882"/>
                  </a:lnTo>
                  <a:lnTo>
                    <a:pt x="790194" y="0"/>
                  </a:lnTo>
                  <a:close/>
                </a:path>
              </a:pathLst>
            </a:custGeom>
            <a:solidFill>
              <a:srgbClr val="FFFFFF"/>
            </a:solidFill>
          </p:spPr>
          <p:txBody>
            <a:bodyPr wrap="square" lIns="0" tIns="0" rIns="0" bIns="0" rtlCol="0"/>
            <a:lstStyle/>
            <a:p>
              <a:endParaRPr/>
            </a:p>
          </p:txBody>
        </p:sp>
      </p:grpSp>
      <p:sp>
        <p:nvSpPr>
          <p:cNvPr id="30" name="object 30"/>
          <p:cNvSpPr txBox="1"/>
          <p:nvPr/>
        </p:nvSpPr>
        <p:spPr>
          <a:xfrm>
            <a:off x="5474334" y="2285745"/>
            <a:ext cx="621030" cy="595630"/>
          </a:xfrm>
          <a:prstGeom prst="rect">
            <a:avLst/>
          </a:prstGeom>
        </p:spPr>
        <p:txBody>
          <a:bodyPr vert="horz" wrap="square" lIns="0" tIns="13335" rIns="0" bIns="0" rtlCol="0">
            <a:spAutoFit/>
          </a:bodyPr>
          <a:lstStyle/>
          <a:p>
            <a:pPr marL="12700" marR="5080" algn="ctr">
              <a:lnSpc>
                <a:spcPct val="99600"/>
              </a:lnSpc>
              <a:spcBef>
                <a:spcPts val="105"/>
              </a:spcBef>
            </a:pPr>
            <a:r>
              <a:rPr sz="1250" spc="-10" dirty="0">
                <a:solidFill>
                  <a:srgbClr val="EC7C30"/>
                </a:solidFill>
                <a:latin typeface="Carlito"/>
                <a:cs typeface="Carlito"/>
              </a:rPr>
              <a:t>Kurtarıcı </a:t>
            </a:r>
            <a:r>
              <a:rPr sz="1250" spc="-20" dirty="0">
                <a:solidFill>
                  <a:srgbClr val="EC7C30"/>
                </a:solidFill>
                <a:latin typeface="Carlito"/>
                <a:cs typeface="Carlito"/>
              </a:rPr>
              <a:t>İlaç </a:t>
            </a:r>
            <a:r>
              <a:rPr sz="1250" spc="-10" dirty="0">
                <a:solidFill>
                  <a:srgbClr val="EC7C30"/>
                </a:solidFill>
                <a:latin typeface="Carlito"/>
                <a:cs typeface="Carlito"/>
              </a:rPr>
              <a:t>Kullanımı</a:t>
            </a:r>
            <a:endParaRPr sz="1250">
              <a:latin typeface="Carlito"/>
              <a:cs typeface="Carlito"/>
            </a:endParaRPr>
          </a:p>
        </p:txBody>
      </p:sp>
      <p:grpSp>
        <p:nvGrpSpPr>
          <p:cNvPr id="31" name="object 31"/>
          <p:cNvGrpSpPr/>
          <p:nvPr/>
        </p:nvGrpSpPr>
        <p:grpSpPr>
          <a:xfrm>
            <a:off x="6353401" y="2081666"/>
            <a:ext cx="1033780" cy="1047115"/>
            <a:chOff x="6353401" y="2081666"/>
            <a:chExt cx="1033780" cy="1047115"/>
          </a:xfrm>
        </p:grpSpPr>
        <p:pic>
          <p:nvPicPr>
            <p:cNvPr id="32" name="object 32"/>
            <p:cNvPicPr/>
            <p:nvPr/>
          </p:nvPicPr>
          <p:blipFill>
            <a:blip r:embed="rId10" cstate="print"/>
            <a:stretch>
              <a:fillRect/>
            </a:stretch>
          </p:blipFill>
          <p:spPr>
            <a:xfrm>
              <a:off x="6353401" y="2081666"/>
              <a:ext cx="1033606" cy="1027346"/>
            </a:xfrm>
            <a:prstGeom prst="rect">
              <a:avLst/>
            </a:prstGeom>
          </p:spPr>
        </p:pic>
        <p:pic>
          <p:nvPicPr>
            <p:cNvPr id="33" name="object 33"/>
            <p:cNvPicPr/>
            <p:nvPr/>
          </p:nvPicPr>
          <p:blipFill>
            <a:blip r:embed="rId11" cstate="print"/>
            <a:stretch>
              <a:fillRect/>
            </a:stretch>
          </p:blipFill>
          <p:spPr>
            <a:xfrm>
              <a:off x="6359651" y="2100071"/>
              <a:ext cx="1021067" cy="1028700"/>
            </a:xfrm>
            <a:prstGeom prst="rect">
              <a:avLst/>
            </a:prstGeom>
          </p:spPr>
        </p:pic>
        <p:sp>
          <p:nvSpPr>
            <p:cNvPr id="34" name="object 34"/>
            <p:cNvSpPr/>
            <p:nvPr/>
          </p:nvSpPr>
          <p:spPr>
            <a:xfrm>
              <a:off x="6400799" y="2129027"/>
              <a:ext cx="943610" cy="928369"/>
            </a:xfrm>
            <a:custGeom>
              <a:avLst/>
              <a:gdLst/>
              <a:ahLst/>
              <a:cxnLst/>
              <a:rect l="l" t="t" r="r" b="b"/>
              <a:pathLst>
                <a:path w="943609" h="928369">
                  <a:moveTo>
                    <a:pt x="788670" y="0"/>
                  </a:moveTo>
                  <a:lnTo>
                    <a:pt x="154685" y="0"/>
                  </a:lnTo>
                  <a:lnTo>
                    <a:pt x="105777" y="7882"/>
                  </a:lnTo>
                  <a:lnTo>
                    <a:pt x="63313" y="29833"/>
                  </a:lnTo>
                  <a:lnTo>
                    <a:pt x="29833" y="63313"/>
                  </a:lnTo>
                  <a:lnTo>
                    <a:pt x="7882" y="105777"/>
                  </a:lnTo>
                  <a:lnTo>
                    <a:pt x="0" y="154686"/>
                  </a:lnTo>
                  <a:lnTo>
                    <a:pt x="0" y="773430"/>
                  </a:lnTo>
                  <a:lnTo>
                    <a:pt x="7882" y="822338"/>
                  </a:lnTo>
                  <a:lnTo>
                    <a:pt x="29833" y="864802"/>
                  </a:lnTo>
                  <a:lnTo>
                    <a:pt x="63313" y="898282"/>
                  </a:lnTo>
                  <a:lnTo>
                    <a:pt x="105777" y="920233"/>
                  </a:lnTo>
                  <a:lnTo>
                    <a:pt x="154685" y="928116"/>
                  </a:lnTo>
                  <a:lnTo>
                    <a:pt x="788670" y="928116"/>
                  </a:lnTo>
                  <a:lnTo>
                    <a:pt x="837578" y="920233"/>
                  </a:lnTo>
                  <a:lnTo>
                    <a:pt x="880042" y="898282"/>
                  </a:lnTo>
                  <a:lnTo>
                    <a:pt x="913522" y="864802"/>
                  </a:lnTo>
                  <a:lnTo>
                    <a:pt x="935473" y="822338"/>
                  </a:lnTo>
                  <a:lnTo>
                    <a:pt x="943355" y="773430"/>
                  </a:lnTo>
                  <a:lnTo>
                    <a:pt x="943355" y="154686"/>
                  </a:lnTo>
                  <a:lnTo>
                    <a:pt x="935473" y="105777"/>
                  </a:lnTo>
                  <a:lnTo>
                    <a:pt x="913522" y="63313"/>
                  </a:lnTo>
                  <a:lnTo>
                    <a:pt x="880042" y="29833"/>
                  </a:lnTo>
                  <a:lnTo>
                    <a:pt x="837578" y="7882"/>
                  </a:lnTo>
                  <a:lnTo>
                    <a:pt x="788670" y="0"/>
                  </a:lnTo>
                  <a:close/>
                </a:path>
              </a:pathLst>
            </a:custGeom>
            <a:solidFill>
              <a:srgbClr val="FFFFFF"/>
            </a:solidFill>
          </p:spPr>
          <p:txBody>
            <a:bodyPr wrap="square" lIns="0" tIns="0" rIns="0" bIns="0" rtlCol="0"/>
            <a:lstStyle/>
            <a:p>
              <a:endParaRPr/>
            </a:p>
          </p:txBody>
        </p:sp>
      </p:grpSp>
      <p:sp>
        <p:nvSpPr>
          <p:cNvPr id="35" name="object 35"/>
          <p:cNvSpPr txBox="1"/>
          <p:nvPr/>
        </p:nvSpPr>
        <p:spPr>
          <a:xfrm>
            <a:off x="6509131" y="2191004"/>
            <a:ext cx="728980" cy="784225"/>
          </a:xfrm>
          <a:prstGeom prst="rect">
            <a:avLst/>
          </a:prstGeom>
        </p:spPr>
        <p:txBody>
          <a:bodyPr vert="horz" wrap="square" lIns="0" tIns="19685" rIns="0" bIns="0" rtlCol="0">
            <a:spAutoFit/>
          </a:bodyPr>
          <a:lstStyle/>
          <a:p>
            <a:pPr marL="128270" marR="121285" indent="-635" algn="ctr">
              <a:lnSpc>
                <a:spcPts val="1490"/>
              </a:lnSpc>
              <a:spcBef>
                <a:spcPts val="155"/>
              </a:spcBef>
            </a:pPr>
            <a:r>
              <a:rPr sz="1250" spc="-20" dirty="0">
                <a:solidFill>
                  <a:srgbClr val="EC7C30"/>
                </a:solidFill>
                <a:latin typeface="Carlito"/>
                <a:cs typeface="Carlito"/>
              </a:rPr>
              <a:t>Genel Kontrol</a:t>
            </a:r>
            <a:endParaRPr sz="1250">
              <a:latin typeface="Carlito"/>
              <a:cs typeface="Carlito"/>
            </a:endParaRPr>
          </a:p>
          <a:p>
            <a:pPr algn="ctr">
              <a:lnSpc>
                <a:spcPts val="1445"/>
              </a:lnSpc>
            </a:pPr>
            <a:r>
              <a:rPr sz="1250" spc="-10" dirty="0">
                <a:solidFill>
                  <a:srgbClr val="EC7C30"/>
                </a:solidFill>
                <a:latin typeface="Carlito"/>
                <a:cs typeface="Carlito"/>
              </a:rPr>
              <a:t>Değerlendi</a:t>
            </a:r>
            <a:endParaRPr sz="1250">
              <a:latin typeface="Carlito"/>
              <a:cs typeface="Carlito"/>
            </a:endParaRPr>
          </a:p>
          <a:p>
            <a:pPr algn="ctr">
              <a:lnSpc>
                <a:spcPts val="1495"/>
              </a:lnSpc>
            </a:pPr>
            <a:r>
              <a:rPr sz="1250" spc="-10" dirty="0">
                <a:solidFill>
                  <a:srgbClr val="EC7C30"/>
                </a:solidFill>
                <a:latin typeface="Carlito"/>
                <a:cs typeface="Carlito"/>
              </a:rPr>
              <a:t>rilmesi</a:t>
            </a:r>
            <a:endParaRPr sz="1250">
              <a:latin typeface="Carlito"/>
              <a:cs typeface="Carlito"/>
            </a:endParaRPr>
          </a:p>
        </p:txBody>
      </p:sp>
      <p:sp>
        <p:nvSpPr>
          <p:cNvPr id="36" name="object 36"/>
          <p:cNvSpPr/>
          <p:nvPr/>
        </p:nvSpPr>
        <p:spPr>
          <a:xfrm>
            <a:off x="2659379" y="3651503"/>
            <a:ext cx="4846320" cy="1442085"/>
          </a:xfrm>
          <a:custGeom>
            <a:avLst/>
            <a:gdLst/>
            <a:ahLst/>
            <a:cxnLst/>
            <a:rect l="l" t="t" r="r" b="b"/>
            <a:pathLst>
              <a:path w="4846320" h="1442085">
                <a:moveTo>
                  <a:pt x="4606036" y="0"/>
                </a:moveTo>
                <a:lnTo>
                  <a:pt x="240283" y="0"/>
                </a:lnTo>
                <a:lnTo>
                  <a:pt x="191855" y="4881"/>
                </a:lnTo>
                <a:lnTo>
                  <a:pt x="146750" y="18881"/>
                </a:lnTo>
                <a:lnTo>
                  <a:pt x="105934" y="41034"/>
                </a:lnTo>
                <a:lnTo>
                  <a:pt x="70373" y="70373"/>
                </a:lnTo>
                <a:lnTo>
                  <a:pt x="41034" y="105934"/>
                </a:lnTo>
                <a:lnTo>
                  <a:pt x="18881" y="146750"/>
                </a:lnTo>
                <a:lnTo>
                  <a:pt x="4881" y="191855"/>
                </a:lnTo>
                <a:lnTo>
                  <a:pt x="0" y="240284"/>
                </a:lnTo>
                <a:lnTo>
                  <a:pt x="0" y="1201420"/>
                </a:lnTo>
                <a:lnTo>
                  <a:pt x="4881" y="1249848"/>
                </a:lnTo>
                <a:lnTo>
                  <a:pt x="18881" y="1294953"/>
                </a:lnTo>
                <a:lnTo>
                  <a:pt x="41034" y="1335769"/>
                </a:lnTo>
                <a:lnTo>
                  <a:pt x="70373" y="1371330"/>
                </a:lnTo>
                <a:lnTo>
                  <a:pt x="105934" y="1400669"/>
                </a:lnTo>
                <a:lnTo>
                  <a:pt x="146750" y="1422822"/>
                </a:lnTo>
                <a:lnTo>
                  <a:pt x="191855" y="1436822"/>
                </a:lnTo>
                <a:lnTo>
                  <a:pt x="240283" y="1441704"/>
                </a:lnTo>
                <a:lnTo>
                  <a:pt x="4606036" y="1441704"/>
                </a:lnTo>
                <a:lnTo>
                  <a:pt x="4654464" y="1436822"/>
                </a:lnTo>
                <a:lnTo>
                  <a:pt x="4699569" y="1422822"/>
                </a:lnTo>
                <a:lnTo>
                  <a:pt x="4740385" y="1400669"/>
                </a:lnTo>
                <a:lnTo>
                  <a:pt x="4775946" y="1371330"/>
                </a:lnTo>
                <a:lnTo>
                  <a:pt x="4805285" y="1335769"/>
                </a:lnTo>
                <a:lnTo>
                  <a:pt x="4827438" y="1294953"/>
                </a:lnTo>
                <a:lnTo>
                  <a:pt x="4841438" y="1249848"/>
                </a:lnTo>
                <a:lnTo>
                  <a:pt x="4846320" y="1201420"/>
                </a:lnTo>
                <a:lnTo>
                  <a:pt x="4846320" y="240284"/>
                </a:lnTo>
                <a:lnTo>
                  <a:pt x="4841438" y="191855"/>
                </a:lnTo>
                <a:lnTo>
                  <a:pt x="4827438" y="146750"/>
                </a:lnTo>
                <a:lnTo>
                  <a:pt x="4805285" y="105934"/>
                </a:lnTo>
                <a:lnTo>
                  <a:pt x="4775946" y="70373"/>
                </a:lnTo>
                <a:lnTo>
                  <a:pt x="4740385" y="41034"/>
                </a:lnTo>
                <a:lnTo>
                  <a:pt x="4699569" y="18881"/>
                </a:lnTo>
                <a:lnTo>
                  <a:pt x="4654464" y="4881"/>
                </a:lnTo>
                <a:lnTo>
                  <a:pt x="4606036" y="0"/>
                </a:lnTo>
                <a:close/>
              </a:path>
            </a:pathLst>
          </a:custGeom>
          <a:solidFill>
            <a:srgbClr val="EC7C30"/>
          </a:solidFill>
        </p:spPr>
        <p:txBody>
          <a:bodyPr wrap="square" lIns="0" tIns="0" rIns="0" bIns="0" rtlCol="0"/>
          <a:lstStyle/>
          <a:p>
            <a:endParaRPr/>
          </a:p>
        </p:txBody>
      </p:sp>
      <p:sp>
        <p:nvSpPr>
          <p:cNvPr id="37" name="object 37"/>
          <p:cNvSpPr txBox="1"/>
          <p:nvPr/>
        </p:nvSpPr>
        <p:spPr>
          <a:xfrm>
            <a:off x="2938526" y="3776598"/>
            <a:ext cx="3528695" cy="595630"/>
          </a:xfrm>
          <a:prstGeom prst="rect">
            <a:avLst/>
          </a:prstGeom>
        </p:spPr>
        <p:txBody>
          <a:bodyPr vert="horz" wrap="square" lIns="0" tIns="19685" rIns="0" bIns="0" rtlCol="0">
            <a:spAutoFit/>
          </a:bodyPr>
          <a:lstStyle/>
          <a:p>
            <a:pPr marL="38100" marR="587375">
              <a:lnSpc>
                <a:spcPts val="1490"/>
              </a:lnSpc>
              <a:spcBef>
                <a:spcPts val="155"/>
              </a:spcBef>
            </a:pPr>
            <a:r>
              <a:rPr sz="1250" spc="-40" dirty="0">
                <a:solidFill>
                  <a:srgbClr val="FFFFFF"/>
                </a:solidFill>
                <a:latin typeface="Carlito"/>
                <a:cs typeface="Carlito"/>
              </a:rPr>
              <a:t>Tüm</a:t>
            </a:r>
            <a:r>
              <a:rPr sz="1250" spc="-45" dirty="0">
                <a:solidFill>
                  <a:srgbClr val="FFFFFF"/>
                </a:solidFill>
                <a:latin typeface="Carlito"/>
                <a:cs typeface="Carlito"/>
              </a:rPr>
              <a:t> </a:t>
            </a:r>
            <a:r>
              <a:rPr sz="1250" dirty="0">
                <a:solidFill>
                  <a:srgbClr val="FFFFFF"/>
                </a:solidFill>
                <a:latin typeface="Carlito"/>
                <a:cs typeface="Carlito"/>
              </a:rPr>
              <a:t>sorular</a:t>
            </a:r>
            <a:r>
              <a:rPr sz="1250" spc="-45" dirty="0">
                <a:solidFill>
                  <a:srgbClr val="FFFFFF"/>
                </a:solidFill>
                <a:latin typeface="Carlito"/>
                <a:cs typeface="Carlito"/>
              </a:rPr>
              <a:t> </a:t>
            </a:r>
            <a:r>
              <a:rPr sz="1250" b="1" u="sng" dirty="0">
                <a:solidFill>
                  <a:srgbClr val="FFFFFF"/>
                </a:solidFill>
                <a:uFill>
                  <a:solidFill>
                    <a:srgbClr val="FFFFFF"/>
                  </a:solidFill>
                </a:uFill>
                <a:latin typeface="Carlito"/>
                <a:cs typeface="Carlito"/>
              </a:rPr>
              <a:t>son</a:t>
            </a:r>
            <a:r>
              <a:rPr sz="1250" b="1" u="sng" spc="-20" dirty="0">
                <a:solidFill>
                  <a:srgbClr val="FFFFFF"/>
                </a:solidFill>
                <a:uFill>
                  <a:solidFill>
                    <a:srgbClr val="FFFFFF"/>
                  </a:solidFill>
                </a:uFill>
                <a:latin typeface="Carlito"/>
                <a:cs typeface="Carlito"/>
              </a:rPr>
              <a:t> </a:t>
            </a:r>
            <a:r>
              <a:rPr sz="1250" b="1" u="sng" dirty="0">
                <a:solidFill>
                  <a:srgbClr val="FFFFFF"/>
                </a:solidFill>
                <a:uFill>
                  <a:solidFill>
                    <a:srgbClr val="FFFFFF"/>
                  </a:solidFill>
                </a:uFill>
                <a:latin typeface="Carlito"/>
                <a:cs typeface="Carlito"/>
              </a:rPr>
              <a:t>4</a:t>
            </a:r>
            <a:r>
              <a:rPr sz="1250" b="1" u="sng" spc="-30" dirty="0">
                <a:solidFill>
                  <a:srgbClr val="FFFFFF"/>
                </a:solidFill>
                <a:uFill>
                  <a:solidFill>
                    <a:srgbClr val="FFFFFF"/>
                  </a:solidFill>
                </a:uFill>
                <a:latin typeface="Carlito"/>
                <a:cs typeface="Carlito"/>
              </a:rPr>
              <a:t> </a:t>
            </a:r>
            <a:r>
              <a:rPr sz="1250" b="1" u="sng" spc="-10" dirty="0">
                <a:solidFill>
                  <a:srgbClr val="FFFFFF"/>
                </a:solidFill>
                <a:uFill>
                  <a:solidFill>
                    <a:srgbClr val="FFFFFF"/>
                  </a:solidFill>
                </a:uFill>
                <a:latin typeface="Carlito"/>
                <a:cs typeface="Carlito"/>
              </a:rPr>
              <a:t>hafta</a:t>
            </a:r>
            <a:r>
              <a:rPr sz="1250" u="none" spc="-10" dirty="0">
                <a:solidFill>
                  <a:srgbClr val="FFFFFF"/>
                </a:solidFill>
                <a:latin typeface="Carlito"/>
                <a:cs typeface="Carlito"/>
              </a:rPr>
              <a:t>yı</a:t>
            </a:r>
            <a:r>
              <a:rPr sz="1250" u="none" spc="-35" dirty="0">
                <a:solidFill>
                  <a:srgbClr val="FFFFFF"/>
                </a:solidFill>
                <a:latin typeface="Carlito"/>
                <a:cs typeface="Carlito"/>
              </a:rPr>
              <a:t> </a:t>
            </a:r>
            <a:r>
              <a:rPr sz="1250" u="none" spc="-10" dirty="0">
                <a:solidFill>
                  <a:srgbClr val="FFFFFF"/>
                </a:solidFill>
                <a:latin typeface="Carlito"/>
                <a:cs typeface="Carlito"/>
              </a:rPr>
              <a:t>1-</a:t>
            </a:r>
            <a:r>
              <a:rPr sz="1250" u="none" dirty="0">
                <a:solidFill>
                  <a:srgbClr val="FFFFFF"/>
                </a:solidFill>
                <a:latin typeface="Carlito"/>
                <a:cs typeface="Carlito"/>
              </a:rPr>
              <a:t>5</a:t>
            </a:r>
            <a:r>
              <a:rPr sz="1250" u="none" spc="-50" dirty="0">
                <a:solidFill>
                  <a:srgbClr val="FFFFFF"/>
                </a:solidFill>
                <a:latin typeface="Carlito"/>
                <a:cs typeface="Carlito"/>
              </a:rPr>
              <a:t> </a:t>
            </a:r>
            <a:r>
              <a:rPr sz="1250" u="none" dirty="0">
                <a:solidFill>
                  <a:srgbClr val="FFFFFF"/>
                </a:solidFill>
                <a:latin typeface="Carlito"/>
                <a:cs typeface="Carlito"/>
              </a:rPr>
              <a:t>puan</a:t>
            </a:r>
            <a:r>
              <a:rPr sz="1250" u="none" spc="-35" dirty="0">
                <a:solidFill>
                  <a:srgbClr val="FFFFFF"/>
                </a:solidFill>
                <a:latin typeface="Carlito"/>
                <a:cs typeface="Carlito"/>
              </a:rPr>
              <a:t> </a:t>
            </a:r>
            <a:r>
              <a:rPr sz="1250" u="none" spc="-10" dirty="0">
                <a:solidFill>
                  <a:srgbClr val="FFFFFF"/>
                </a:solidFill>
                <a:latin typeface="Carlito"/>
                <a:cs typeface="Carlito"/>
              </a:rPr>
              <a:t>aralığında değerlendirir.</a:t>
            </a:r>
            <a:r>
              <a:rPr sz="1200" u="none" spc="-15" baseline="24305" dirty="0">
                <a:solidFill>
                  <a:srgbClr val="FFFFFF"/>
                </a:solidFill>
                <a:latin typeface="Carlito"/>
                <a:cs typeface="Carlito"/>
              </a:rPr>
              <a:t>2</a:t>
            </a:r>
            <a:endParaRPr sz="1200" baseline="24305">
              <a:latin typeface="Carlito"/>
              <a:cs typeface="Carlito"/>
            </a:endParaRPr>
          </a:p>
          <a:p>
            <a:pPr marL="38100">
              <a:lnSpc>
                <a:spcPts val="1450"/>
              </a:lnSpc>
            </a:pPr>
            <a:r>
              <a:rPr sz="1250" spc="-30" dirty="0">
                <a:solidFill>
                  <a:srgbClr val="FFFFFF"/>
                </a:solidFill>
                <a:latin typeface="Carlito"/>
                <a:cs typeface="Carlito"/>
              </a:rPr>
              <a:t>Toplam</a:t>
            </a:r>
            <a:r>
              <a:rPr sz="1250" spc="-45" dirty="0">
                <a:solidFill>
                  <a:srgbClr val="FFFFFF"/>
                </a:solidFill>
                <a:latin typeface="Carlito"/>
                <a:cs typeface="Carlito"/>
              </a:rPr>
              <a:t> </a:t>
            </a:r>
            <a:r>
              <a:rPr sz="1250" dirty="0">
                <a:solidFill>
                  <a:srgbClr val="FFFFFF"/>
                </a:solidFill>
                <a:latin typeface="Carlito"/>
                <a:cs typeface="Carlito"/>
              </a:rPr>
              <a:t>puan</a:t>
            </a:r>
            <a:r>
              <a:rPr sz="1250" spc="-15" dirty="0">
                <a:solidFill>
                  <a:srgbClr val="FFFFFF"/>
                </a:solidFill>
                <a:latin typeface="Carlito"/>
                <a:cs typeface="Carlito"/>
              </a:rPr>
              <a:t> </a:t>
            </a:r>
            <a:r>
              <a:rPr sz="1250" dirty="0">
                <a:solidFill>
                  <a:srgbClr val="FFFFFF"/>
                </a:solidFill>
                <a:latin typeface="Carlito"/>
                <a:cs typeface="Carlito"/>
              </a:rPr>
              <a:t>astım</a:t>
            </a:r>
            <a:r>
              <a:rPr sz="1250" spc="-20" dirty="0">
                <a:solidFill>
                  <a:srgbClr val="FFFFFF"/>
                </a:solidFill>
                <a:latin typeface="Carlito"/>
                <a:cs typeface="Carlito"/>
              </a:rPr>
              <a:t> </a:t>
            </a:r>
            <a:r>
              <a:rPr sz="1250" spc="-25" dirty="0">
                <a:solidFill>
                  <a:srgbClr val="FFFFFF"/>
                </a:solidFill>
                <a:latin typeface="Carlito"/>
                <a:cs typeface="Carlito"/>
              </a:rPr>
              <a:t>kontrolünün</a:t>
            </a:r>
            <a:r>
              <a:rPr sz="1250" spc="-45" dirty="0">
                <a:solidFill>
                  <a:srgbClr val="FFFFFF"/>
                </a:solidFill>
                <a:latin typeface="Carlito"/>
                <a:cs typeface="Carlito"/>
              </a:rPr>
              <a:t> </a:t>
            </a:r>
            <a:r>
              <a:rPr sz="1250" spc="-10" dirty="0">
                <a:solidFill>
                  <a:srgbClr val="FFFFFF"/>
                </a:solidFill>
                <a:latin typeface="Carlito"/>
                <a:cs typeface="Carlito"/>
              </a:rPr>
              <a:t>derecesini</a:t>
            </a:r>
            <a:r>
              <a:rPr sz="1250" spc="-20" dirty="0">
                <a:solidFill>
                  <a:srgbClr val="FFFFFF"/>
                </a:solidFill>
                <a:latin typeface="Carlito"/>
                <a:cs typeface="Carlito"/>
              </a:rPr>
              <a:t> </a:t>
            </a:r>
            <a:r>
              <a:rPr sz="1250" spc="-10" dirty="0">
                <a:solidFill>
                  <a:srgbClr val="FFFFFF"/>
                </a:solidFill>
                <a:latin typeface="Carlito"/>
                <a:cs typeface="Carlito"/>
              </a:rPr>
              <a:t>ifade</a:t>
            </a:r>
            <a:r>
              <a:rPr sz="1250" dirty="0">
                <a:solidFill>
                  <a:srgbClr val="FFFFFF"/>
                </a:solidFill>
                <a:latin typeface="Carlito"/>
                <a:cs typeface="Carlito"/>
              </a:rPr>
              <a:t> </a:t>
            </a:r>
            <a:r>
              <a:rPr sz="1250" spc="-10" dirty="0">
                <a:solidFill>
                  <a:srgbClr val="FFFFFF"/>
                </a:solidFill>
                <a:latin typeface="Carlito"/>
                <a:cs typeface="Carlito"/>
              </a:rPr>
              <a:t>eder:</a:t>
            </a:r>
            <a:endParaRPr sz="1250">
              <a:latin typeface="Carlito"/>
              <a:cs typeface="Carlito"/>
            </a:endParaRPr>
          </a:p>
        </p:txBody>
      </p:sp>
      <p:grpSp>
        <p:nvGrpSpPr>
          <p:cNvPr id="38" name="object 38"/>
          <p:cNvGrpSpPr/>
          <p:nvPr/>
        </p:nvGrpSpPr>
        <p:grpSpPr>
          <a:xfrm>
            <a:off x="2819400" y="4315955"/>
            <a:ext cx="1437640" cy="672465"/>
            <a:chOff x="2819400" y="4315955"/>
            <a:chExt cx="1437640" cy="672465"/>
          </a:xfrm>
        </p:grpSpPr>
        <p:pic>
          <p:nvPicPr>
            <p:cNvPr id="39" name="object 39"/>
            <p:cNvPicPr/>
            <p:nvPr/>
          </p:nvPicPr>
          <p:blipFill>
            <a:blip r:embed="rId12" cstate="print"/>
            <a:stretch>
              <a:fillRect/>
            </a:stretch>
          </p:blipFill>
          <p:spPr>
            <a:xfrm>
              <a:off x="2819400" y="4315955"/>
              <a:ext cx="1437131" cy="652284"/>
            </a:xfrm>
            <a:prstGeom prst="rect">
              <a:avLst/>
            </a:prstGeom>
          </p:spPr>
        </p:pic>
        <p:pic>
          <p:nvPicPr>
            <p:cNvPr id="40" name="object 40"/>
            <p:cNvPicPr/>
            <p:nvPr/>
          </p:nvPicPr>
          <p:blipFill>
            <a:blip r:embed="rId13" cstate="print"/>
            <a:stretch>
              <a:fillRect/>
            </a:stretch>
          </p:blipFill>
          <p:spPr>
            <a:xfrm>
              <a:off x="3051047" y="4340377"/>
              <a:ext cx="970800" cy="647674"/>
            </a:xfrm>
            <a:prstGeom prst="rect">
              <a:avLst/>
            </a:prstGeom>
          </p:spPr>
        </p:pic>
        <p:sp>
          <p:nvSpPr>
            <p:cNvPr id="41" name="object 41"/>
            <p:cNvSpPr/>
            <p:nvPr/>
          </p:nvSpPr>
          <p:spPr>
            <a:xfrm>
              <a:off x="2884931" y="4381499"/>
              <a:ext cx="1310640" cy="525780"/>
            </a:xfrm>
            <a:custGeom>
              <a:avLst/>
              <a:gdLst/>
              <a:ahLst/>
              <a:cxnLst/>
              <a:rect l="l" t="t" r="r" b="b"/>
              <a:pathLst>
                <a:path w="1310639" h="525779">
                  <a:moveTo>
                    <a:pt x="1223009" y="0"/>
                  </a:moveTo>
                  <a:lnTo>
                    <a:pt x="87630" y="0"/>
                  </a:lnTo>
                  <a:lnTo>
                    <a:pt x="53524" y="6887"/>
                  </a:lnTo>
                  <a:lnTo>
                    <a:pt x="25669" y="25669"/>
                  </a:lnTo>
                  <a:lnTo>
                    <a:pt x="6887" y="53524"/>
                  </a:lnTo>
                  <a:lnTo>
                    <a:pt x="0" y="87630"/>
                  </a:lnTo>
                  <a:lnTo>
                    <a:pt x="0" y="438150"/>
                  </a:lnTo>
                  <a:lnTo>
                    <a:pt x="6887" y="472255"/>
                  </a:lnTo>
                  <a:lnTo>
                    <a:pt x="25669" y="500110"/>
                  </a:lnTo>
                  <a:lnTo>
                    <a:pt x="53524" y="518892"/>
                  </a:lnTo>
                  <a:lnTo>
                    <a:pt x="87630" y="525780"/>
                  </a:lnTo>
                  <a:lnTo>
                    <a:pt x="1223009" y="525780"/>
                  </a:lnTo>
                  <a:lnTo>
                    <a:pt x="1257115" y="518892"/>
                  </a:lnTo>
                  <a:lnTo>
                    <a:pt x="1284970" y="500110"/>
                  </a:lnTo>
                  <a:lnTo>
                    <a:pt x="1303752" y="472255"/>
                  </a:lnTo>
                  <a:lnTo>
                    <a:pt x="1310640" y="438150"/>
                  </a:lnTo>
                  <a:lnTo>
                    <a:pt x="1310640" y="87630"/>
                  </a:lnTo>
                  <a:lnTo>
                    <a:pt x="1303752" y="53524"/>
                  </a:lnTo>
                  <a:lnTo>
                    <a:pt x="1284970" y="25669"/>
                  </a:lnTo>
                  <a:lnTo>
                    <a:pt x="1257115" y="6887"/>
                  </a:lnTo>
                  <a:lnTo>
                    <a:pt x="1223009" y="0"/>
                  </a:lnTo>
                  <a:close/>
                </a:path>
              </a:pathLst>
            </a:custGeom>
            <a:solidFill>
              <a:srgbClr val="FFFFFF"/>
            </a:solidFill>
          </p:spPr>
          <p:txBody>
            <a:bodyPr wrap="square" lIns="0" tIns="0" rIns="0" bIns="0" rtlCol="0"/>
            <a:lstStyle/>
            <a:p>
              <a:endParaRPr/>
            </a:p>
          </p:txBody>
        </p:sp>
      </p:grpSp>
      <p:sp>
        <p:nvSpPr>
          <p:cNvPr id="42" name="object 42"/>
          <p:cNvSpPr txBox="1"/>
          <p:nvPr/>
        </p:nvSpPr>
        <p:spPr>
          <a:xfrm>
            <a:off x="3199638" y="4430648"/>
            <a:ext cx="679450" cy="405130"/>
          </a:xfrm>
          <a:prstGeom prst="rect">
            <a:avLst/>
          </a:prstGeom>
        </p:spPr>
        <p:txBody>
          <a:bodyPr vert="horz" wrap="square" lIns="0" tIns="12065" rIns="0" bIns="0" rtlCol="0">
            <a:spAutoFit/>
          </a:bodyPr>
          <a:lstStyle/>
          <a:p>
            <a:pPr algn="ctr">
              <a:lnSpc>
                <a:spcPts val="1495"/>
              </a:lnSpc>
              <a:spcBef>
                <a:spcPts val="95"/>
              </a:spcBef>
            </a:pPr>
            <a:r>
              <a:rPr sz="1250" dirty="0">
                <a:latin typeface="Carlito"/>
                <a:cs typeface="Carlito"/>
              </a:rPr>
              <a:t>≥</a:t>
            </a:r>
            <a:r>
              <a:rPr sz="1250" spc="-15" dirty="0">
                <a:latin typeface="Carlito"/>
                <a:cs typeface="Carlito"/>
              </a:rPr>
              <a:t> </a:t>
            </a:r>
            <a:r>
              <a:rPr sz="1250" spc="-35" dirty="0">
                <a:latin typeface="Carlito"/>
                <a:cs typeface="Carlito"/>
              </a:rPr>
              <a:t>20</a:t>
            </a:r>
            <a:endParaRPr sz="1250">
              <a:latin typeface="Carlito"/>
              <a:cs typeface="Carlito"/>
            </a:endParaRPr>
          </a:p>
          <a:p>
            <a:pPr algn="ctr">
              <a:lnSpc>
                <a:spcPts val="1495"/>
              </a:lnSpc>
            </a:pPr>
            <a:r>
              <a:rPr sz="1250" dirty="0">
                <a:latin typeface="Carlito"/>
                <a:cs typeface="Carlito"/>
              </a:rPr>
              <a:t>İyi</a:t>
            </a:r>
            <a:r>
              <a:rPr sz="1250" spc="-15" dirty="0">
                <a:latin typeface="Carlito"/>
                <a:cs typeface="Carlito"/>
              </a:rPr>
              <a:t> </a:t>
            </a:r>
            <a:r>
              <a:rPr sz="1250" spc="-10" dirty="0">
                <a:latin typeface="Carlito"/>
                <a:cs typeface="Carlito"/>
              </a:rPr>
              <a:t>Kontrol</a:t>
            </a:r>
            <a:endParaRPr sz="1250">
              <a:latin typeface="Carlito"/>
              <a:cs typeface="Carlito"/>
            </a:endParaRPr>
          </a:p>
        </p:txBody>
      </p:sp>
      <p:grpSp>
        <p:nvGrpSpPr>
          <p:cNvPr id="43" name="object 43"/>
          <p:cNvGrpSpPr/>
          <p:nvPr/>
        </p:nvGrpSpPr>
        <p:grpSpPr>
          <a:xfrm>
            <a:off x="4363211" y="4315955"/>
            <a:ext cx="1435735" cy="672465"/>
            <a:chOff x="4363211" y="4315955"/>
            <a:chExt cx="1435735" cy="672465"/>
          </a:xfrm>
        </p:grpSpPr>
        <p:pic>
          <p:nvPicPr>
            <p:cNvPr id="44" name="object 44"/>
            <p:cNvPicPr/>
            <p:nvPr/>
          </p:nvPicPr>
          <p:blipFill>
            <a:blip r:embed="rId14" cstate="print"/>
            <a:stretch>
              <a:fillRect/>
            </a:stretch>
          </p:blipFill>
          <p:spPr>
            <a:xfrm>
              <a:off x="4363211" y="4315955"/>
              <a:ext cx="1435608" cy="652284"/>
            </a:xfrm>
            <a:prstGeom prst="rect">
              <a:avLst/>
            </a:prstGeom>
          </p:spPr>
        </p:pic>
        <p:pic>
          <p:nvPicPr>
            <p:cNvPr id="45" name="object 45"/>
            <p:cNvPicPr/>
            <p:nvPr/>
          </p:nvPicPr>
          <p:blipFill>
            <a:blip r:embed="rId15" cstate="print"/>
            <a:stretch>
              <a:fillRect/>
            </a:stretch>
          </p:blipFill>
          <p:spPr>
            <a:xfrm>
              <a:off x="4498847" y="4340377"/>
              <a:ext cx="1162824" cy="647674"/>
            </a:xfrm>
            <a:prstGeom prst="rect">
              <a:avLst/>
            </a:prstGeom>
          </p:spPr>
        </p:pic>
        <p:sp>
          <p:nvSpPr>
            <p:cNvPr id="46" name="object 46"/>
            <p:cNvSpPr/>
            <p:nvPr/>
          </p:nvSpPr>
          <p:spPr>
            <a:xfrm>
              <a:off x="4428743" y="4381499"/>
              <a:ext cx="1309370" cy="525780"/>
            </a:xfrm>
            <a:custGeom>
              <a:avLst/>
              <a:gdLst/>
              <a:ahLst/>
              <a:cxnLst/>
              <a:rect l="l" t="t" r="r" b="b"/>
              <a:pathLst>
                <a:path w="1309370" h="525779">
                  <a:moveTo>
                    <a:pt x="1221485" y="0"/>
                  </a:moveTo>
                  <a:lnTo>
                    <a:pt x="87629" y="0"/>
                  </a:lnTo>
                  <a:lnTo>
                    <a:pt x="53524" y="6887"/>
                  </a:lnTo>
                  <a:lnTo>
                    <a:pt x="25669" y="25669"/>
                  </a:lnTo>
                  <a:lnTo>
                    <a:pt x="6887" y="53524"/>
                  </a:lnTo>
                  <a:lnTo>
                    <a:pt x="0" y="87630"/>
                  </a:lnTo>
                  <a:lnTo>
                    <a:pt x="0" y="438150"/>
                  </a:lnTo>
                  <a:lnTo>
                    <a:pt x="6887" y="472255"/>
                  </a:lnTo>
                  <a:lnTo>
                    <a:pt x="25669" y="500110"/>
                  </a:lnTo>
                  <a:lnTo>
                    <a:pt x="53524" y="518892"/>
                  </a:lnTo>
                  <a:lnTo>
                    <a:pt x="87629" y="525780"/>
                  </a:lnTo>
                  <a:lnTo>
                    <a:pt x="1221485" y="525780"/>
                  </a:lnTo>
                  <a:lnTo>
                    <a:pt x="1255591" y="518892"/>
                  </a:lnTo>
                  <a:lnTo>
                    <a:pt x="1283446" y="500110"/>
                  </a:lnTo>
                  <a:lnTo>
                    <a:pt x="1302228" y="472255"/>
                  </a:lnTo>
                  <a:lnTo>
                    <a:pt x="1309115" y="438150"/>
                  </a:lnTo>
                  <a:lnTo>
                    <a:pt x="1309115" y="87630"/>
                  </a:lnTo>
                  <a:lnTo>
                    <a:pt x="1302228" y="53524"/>
                  </a:lnTo>
                  <a:lnTo>
                    <a:pt x="1283446" y="25669"/>
                  </a:lnTo>
                  <a:lnTo>
                    <a:pt x="1255591" y="6887"/>
                  </a:lnTo>
                  <a:lnTo>
                    <a:pt x="1221485" y="0"/>
                  </a:lnTo>
                  <a:close/>
                </a:path>
              </a:pathLst>
            </a:custGeom>
            <a:solidFill>
              <a:srgbClr val="FFFFFF"/>
            </a:solidFill>
          </p:spPr>
          <p:txBody>
            <a:bodyPr wrap="square" lIns="0" tIns="0" rIns="0" bIns="0" rtlCol="0"/>
            <a:lstStyle/>
            <a:p>
              <a:endParaRPr/>
            </a:p>
          </p:txBody>
        </p:sp>
      </p:grpSp>
      <p:sp>
        <p:nvSpPr>
          <p:cNvPr id="47" name="object 47"/>
          <p:cNvSpPr txBox="1"/>
          <p:nvPr/>
        </p:nvSpPr>
        <p:spPr>
          <a:xfrm>
            <a:off x="4647691" y="4430648"/>
            <a:ext cx="871219" cy="405130"/>
          </a:xfrm>
          <a:prstGeom prst="rect">
            <a:avLst/>
          </a:prstGeom>
        </p:spPr>
        <p:txBody>
          <a:bodyPr vert="horz" wrap="square" lIns="0" tIns="12065" rIns="0" bIns="0" rtlCol="0">
            <a:spAutoFit/>
          </a:bodyPr>
          <a:lstStyle/>
          <a:p>
            <a:pPr marL="1905" algn="ctr">
              <a:lnSpc>
                <a:spcPts val="1495"/>
              </a:lnSpc>
              <a:spcBef>
                <a:spcPts val="95"/>
              </a:spcBef>
            </a:pPr>
            <a:r>
              <a:rPr sz="1250" spc="-20" dirty="0">
                <a:latin typeface="Carlito"/>
                <a:cs typeface="Carlito"/>
              </a:rPr>
              <a:t>16–19</a:t>
            </a:r>
            <a:endParaRPr sz="1250">
              <a:latin typeface="Carlito"/>
              <a:cs typeface="Carlito"/>
            </a:endParaRPr>
          </a:p>
          <a:p>
            <a:pPr algn="ctr">
              <a:lnSpc>
                <a:spcPts val="1495"/>
              </a:lnSpc>
            </a:pPr>
            <a:r>
              <a:rPr sz="1250" spc="-10" dirty="0">
                <a:latin typeface="Carlito"/>
                <a:cs typeface="Carlito"/>
              </a:rPr>
              <a:t>Kısmi</a:t>
            </a:r>
            <a:r>
              <a:rPr sz="1250" spc="-30" dirty="0">
                <a:latin typeface="Carlito"/>
                <a:cs typeface="Carlito"/>
              </a:rPr>
              <a:t> </a:t>
            </a:r>
            <a:r>
              <a:rPr sz="1250" spc="-10" dirty="0">
                <a:latin typeface="Carlito"/>
                <a:cs typeface="Carlito"/>
              </a:rPr>
              <a:t>Kontrol</a:t>
            </a:r>
            <a:endParaRPr sz="1250">
              <a:latin typeface="Carlito"/>
              <a:cs typeface="Carlito"/>
            </a:endParaRPr>
          </a:p>
        </p:txBody>
      </p:sp>
      <p:grpSp>
        <p:nvGrpSpPr>
          <p:cNvPr id="48" name="object 48"/>
          <p:cNvGrpSpPr/>
          <p:nvPr/>
        </p:nvGrpSpPr>
        <p:grpSpPr>
          <a:xfrm>
            <a:off x="5905500" y="4315955"/>
            <a:ext cx="1437640" cy="672465"/>
            <a:chOff x="5905500" y="4315955"/>
            <a:chExt cx="1437640" cy="672465"/>
          </a:xfrm>
        </p:grpSpPr>
        <p:pic>
          <p:nvPicPr>
            <p:cNvPr id="49" name="object 49"/>
            <p:cNvPicPr/>
            <p:nvPr/>
          </p:nvPicPr>
          <p:blipFill>
            <a:blip r:embed="rId12" cstate="print"/>
            <a:stretch>
              <a:fillRect/>
            </a:stretch>
          </p:blipFill>
          <p:spPr>
            <a:xfrm>
              <a:off x="5905500" y="4315955"/>
              <a:ext cx="1437131" cy="652284"/>
            </a:xfrm>
            <a:prstGeom prst="rect">
              <a:avLst/>
            </a:prstGeom>
          </p:spPr>
        </p:pic>
        <p:pic>
          <p:nvPicPr>
            <p:cNvPr id="50" name="object 50"/>
            <p:cNvPicPr/>
            <p:nvPr/>
          </p:nvPicPr>
          <p:blipFill>
            <a:blip r:embed="rId16" cstate="print"/>
            <a:stretch>
              <a:fillRect/>
            </a:stretch>
          </p:blipFill>
          <p:spPr>
            <a:xfrm>
              <a:off x="6062471" y="4340377"/>
              <a:ext cx="1120140" cy="647674"/>
            </a:xfrm>
            <a:prstGeom prst="rect">
              <a:avLst/>
            </a:prstGeom>
          </p:spPr>
        </p:pic>
        <p:sp>
          <p:nvSpPr>
            <p:cNvPr id="51" name="object 51"/>
            <p:cNvSpPr/>
            <p:nvPr/>
          </p:nvSpPr>
          <p:spPr>
            <a:xfrm>
              <a:off x="5971031" y="4381499"/>
              <a:ext cx="1310640" cy="525780"/>
            </a:xfrm>
            <a:custGeom>
              <a:avLst/>
              <a:gdLst/>
              <a:ahLst/>
              <a:cxnLst/>
              <a:rect l="l" t="t" r="r" b="b"/>
              <a:pathLst>
                <a:path w="1310640" h="525779">
                  <a:moveTo>
                    <a:pt x="1223010" y="0"/>
                  </a:moveTo>
                  <a:lnTo>
                    <a:pt x="87629" y="0"/>
                  </a:lnTo>
                  <a:lnTo>
                    <a:pt x="53524" y="6887"/>
                  </a:lnTo>
                  <a:lnTo>
                    <a:pt x="25669" y="25669"/>
                  </a:lnTo>
                  <a:lnTo>
                    <a:pt x="6887" y="53524"/>
                  </a:lnTo>
                  <a:lnTo>
                    <a:pt x="0" y="87630"/>
                  </a:lnTo>
                  <a:lnTo>
                    <a:pt x="0" y="438150"/>
                  </a:lnTo>
                  <a:lnTo>
                    <a:pt x="6887" y="472255"/>
                  </a:lnTo>
                  <a:lnTo>
                    <a:pt x="25669" y="500110"/>
                  </a:lnTo>
                  <a:lnTo>
                    <a:pt x="53524" y="518892"/>
                  </a:lnTo>
                  <a:lnTo>
                    <a:pt x="87629" y="525780"/>
                  </a:lnTo>
                  <a:lnTo>
                    <a:pt x="1223010" y="525780"/>
                  </a:lnTo>
                  <a:lnTo>
                    <a:pt x="1257115" y="518892"/>
                  </a:lnTo>
                  <a:lnTo>
                    <a:pt x="1284970" y="500110"/>
                  </a:lnTo>
                  <a:lnTo>
                    <a:pt x="1303752" y="472255"/>
                  </a:lnTo>
                  <a:lnTo>
                    <a:pt x="1310639" y="438150"/>
                  </a:lnTo>
                  <a:lnTo>
                    <a:pt x="1310639" y="87630"/>
                  </a:lnTo>
                  <a:lnTo>
                    <a:pt x="1303752" y="53524"/>
                  </a:lnTo>
                  <a:lnTo>
                    <a:pt x="1284970" y="25669"/>
                  </a:lnTo>
                  <a:lnTo>
                    <a:pt x="1257115" y="6887"/>
                  </a:lnTo>
                  <a:lnTo>
                    <a:pt x="1223010" y="0"/>
                  </a:lnTo>
                  <a:close/>
                </a:path>
              </a:pathLst>
            </a:custGeom>
            <a:solidFill>
              <a:srgbClr val="FFFFFF"/>
            </a:solidFill>
          </p:spPr>
          <p:txBody>
            <a:bodyPr wrap="square" lIns="0" tIns="0" rIns="0" bIns="0" rtlCol="0"/>
            <a:lstStyle/>
            <a:p>
              <a:endParaRPr/>
            </a:p>
          </p:txBody>
        </p:sp>
      </p:grpSp>
      <p:sp>
        <p:nvSpPr>
          <p:cNvPr id="52" name="object 52"/>
          <p:cNvSpPr txBox="1"/>
          <p:nvPr/>
        </p:nvSpPr>
        <p:spPr>
          <a:xfrm>
            <a:off x="6211570" y="4430648"/>
            <a:ext cx="828040" cy="405130"/>
          </a:xfrm>
          <a:prstGeom prst="rect">
            <a:avLst/>
          </a:prstGeom>
        </p:spPr>
        <p:txBody>
          <a:bodyPr vert="horz" wrap="square" lIns="0" tIns="12065" rIns="0" bIns="0" rtlCol="0">
            <a:spAutoFit/>
          </a:bodyPr>
          <a:lstStyle/>
          <a:p>
            <a:pPr algn="ctr">
              <a:lnSpc>
                <a:spcPts val="1495"/>
              </a:lnSpc>
              <a:spcBef>
                <a:spcPts val="95"/>
              </a:spcBef>
            </a:pPr>
            <a:r>
              <a:rPr sz="1250" spc="-20" dirty="0">
                <a:latin typeface="Carlito"/>
                <a:cs typeface="Carlito"/>
              </a:rPr>
              <a:t>5–15</a:t>
            </a:r>
            <a:endParaRPr sz="1250">
              <a:latin typeface="Carlito"/>
              <a:cs typeface="Carlito"/>
            </a:endParaRPr>
          </a:p>
          <a:p>
            <a:pPr algn="ctr">
              <a:lnSpc>
                <a:spcPts val="1495"/>
              </a:lnSpc>
            </a:pPr>
            <a:r>
              <a:rPr sz="1250" spc="-10" dirty="0">
                <a:latin typeface="Carlito"/>
                <a:cs typeface="Carlito"/>
              </a:rPr>
              <a:t>Kötü</a:t>
            </a:r>
            <a:r>
              <a:rPr sz="1250" spc="-35" dirty="0">
                <a:latin typeface="Carlito"/>
                <a:cs typeface="Carlito"/>
              </a:rPr>
              <a:t> </a:t>
            </a:r>
            <a:r>
              <a:rPr sz="1250" spc="-10" dirty="0">
                <a:latin typeface="Carlito"/>
                <a:cs typeface="Carlito"/>
              </a:rPr>
              <a:t>Kontrol</a:t>
            </a:r>
            <a:endParaRPr sz="1250">
              <a:latin typeface="Carlito"/>
              <a:cs typeface="Carlito"/>
            </a:endParaRPr>
          </a:p>
        </p:txBody>
      </p:sp>
      <p:sp>
        <p:nvSpPr>
          <p:cNvPr id="53" name="object 53"/>
          <p:cNvSpPr/>
          <p:nvPr/>
        </p:nvSpPr>
        <p:spPr>
          <a:xfrm>
            <a:off x="1993392" y="3814571"/>
            <a:ext cx="486409" cy="640080"/>
          </a:xfrm>
          <a:custGeom>
            <a:avLst/>
            <a:gdLst/>
            <a:ahLst/>
            <a:cxnLst/>
            <a:rect l="l" t="t" r="r" b="b"/>
            <a:pathLst>
              <a:path w="486410" h="640079">
                <a:moveTo>
                  <a:pt x="113918" y="65658"/>
                </a:moveTo>
                <a:lnTo>
                  <a:pt x="44450" y="65658"/>
                </a:lnTo>
                <a:lnTo>
                  <a:pt x="26949" y="70175"/>
                </a:lnTo>
                <a:lnTo>
                  <a:pt x="12842" y="82073"/>
                </a:lnTo>
                <a:lnTo>
                  <a:pt x="3425" y="98885"/>
                </a:lnTo>
                <a:lnTo>
                  <a:pt x="0" y="118109"/>
                </a:lnTo>
                <a:lnTo>
                  <a:pt x="0" y="173989"/>
                </a:lnTo>
                <a:lnTo>
                  <a:pt x="486156" y="173989"/>
                </a:lnTo>
                <a:lnTo>
                  <a:pt x="486156" y="160781"/>
                </a:lnTo>
                <a:lnTo>
                  <a:pt x="130556" y="160781"/>
                </a:lnTo>
                <a:lnTo>
                  <a:pt x="117159" y="157347"/>
                </a:lnTo>
                <a:lnTo>
                  <a:pt x="106632" y="148066"/>
                </a:lnTo>
                <a:lnTo>
                  <a:pt x="99748" y="134475"/>
                </a:lnTo>
                <a:lnTo>
                  <a:pt x="97281" y="118109"/>
                </a:lnTo>
                <a:lnTo>
                  <a:pt x="98309" y="108348"/>
                </a:lnTo>
                <a:lnTo>
                  <a:pt x="101414" y="98877"/>
                </a:lnTo>
                <a:lnTo>
                  <a:pt x="106604" y="90017"/>
                </a:lnTo>
                <a:lnTo>
                  <a:pt x="113889" y="82073"/>
                </a:lnTo>
                <a:lnTo>
                  <a:pt x="113918" y="65658"/>
                </a:lnTo>
                <a:close/>
              </a:path>
              <a:path w="486410" h="640079">
                <a:moveTo>
                  <a:pt x="336169" y="65658"/>
                </a:moveTo>
                <a:lnTo>
                  <a:pt x="147193" y="65658"/>
                </a:lnTo>
                <a:lnTo>
                  <a:pt x="147223" y="82073"/>
                </a:lnTo>
                <a:lnTo>
                  <a:pt x="154943" y="90017"/>
                </a:lnTo>
                <a:lnTo>
                  <a:pt x="161099" y="98885"/>
                </a:lnTo>
                <a:lnTo>
                  <a:pt x="165159" y="108348"/>
                </a:lnTo>
                <a:lnTo>
                  <a:pt x="166624" y="118109"/>
                </a:lnTo>
                <a:lnTo>
                  <a:pt x="163720" y="134475"/>
                </a:lnTo>
                <a:lnTo>
                  <a:pt x="155876" y="148066"/>
                </a:lnTo>
                <a:lnTo>
                  <a:pt x="144389" y="157347"/>
                </a:lnTo>
                <a:lnTo>
                  <a:pt x="130556" y="160781"/>
                </a:lnTo>
                <a:lnTo>
                  <a:pt x="352806" y="160781"/>
                </a:lnTo>
                <a:lnTo>
                  <a:pt x="339409" y="157347"/>
                </a:lnTo>
                <a:lnTo>
                  <a:pt x="328882" y="148066"/>
                </a:lnTo>
                <a:lnTo>
                  <a:pt x="321998" y="134475"/>
                </a:lnTo>
                <a:lnTo>
                  <a:pt x="319531" y="118109"/>
                </a:lnTo>
                <a:lnTo>
                  <a:pt x="320559" y="108348"/>
                </a:lnTo>
                <a:lnTo>
                  <a:pt x="323664" y="98877"/>
                </a:lnTo>
                <a:lnTo>
                  <a:pt x="328854" y="90017"/>
                </a:lnTo>
                <a:lnTo>
                  <a:pt x="336139" y="82073"/>
                </a:lnTo>
                <a:lnTo>
                  <a:pt x="336169" y="65658"/>
                </a:lnTo>
                <a:close/>
              </a:path>
              <a:path w="486410" h="640079">
                <a:moveTo>
                  <a:pt x="441706" y="65658"/>
                </a:moveTo>
                <a:lnTo>
                  <a:pt x="369443" y="65658"/>
                </a:lnTo>
                <a:lnTo>
                  <a:pt x="369472" y="82073"/>
                </a:lnTo>
                <a:lnTo>
                  <a:pt x="376777" y="90017"/>
                </a:lnTo>
                <a:lnTo>
                  <a:pt x="382015" y="98885"/>
                </a:lnTo>
                <a:lnTo>
                  <a:pt x="385159" y="108348"/>
                </a:lnTo>
                <a:lnTo>
                  <a:pt x="386206" y="118109"/>
                </a:lnTo>
                <a:lnTo>
                  <a:pt x="383720" y="134475"/>
                </a:lnTo>
                <a:lnTo>
                  <a:pt x="376793" y="148066"/>
                </a:lnTo>
                <a:lnTo>
                  <a:pt x="366222" y="157347"/>
                </a:lnTo>
                <a:lnTo>
                  <a:pt x="352806" y="160781"/>
                </a:lnTo>
                <a:lnTo>
                  <a:pt x="486156" y="160781"/>
                </a:lnTo>
                <a:lnTo>
                  <a:pt x="486156" y="118109"/>
                </a:lnTo>
                <a:lnTo>
                  <a:pt x="482728" y="98877"/>
                </a:lnTo>
                <a:lnTo>
                  <a:pt x="473313" y="82073"/>
                </a:lnTo>
                <a:lnTo>
                  <a:pt x="459206" y="70175"/>
                </a:lnTo>
                <a:lnTo>
                  <a:pt x="441706" y="65658"/>
                </a:lnTo>
                <a:close/>
              </a:path>
              <a:path w="486410" h="640079">
                <a:moveTo>
                  <a:pt x="130556" y="0"/>
                </a:moveTo>
                <a:lnTo>
                  <a:pt x="124420" y="1236"/>
                </a:lnTo>
                <a:lnTo>
                  <a:pt x="119094" y="4937"/>
                </a:lnTo>
                <a:lnTo>
                  <a:pt x="115339" y="11090"/>
                </a:lnTo>
                <a:lnTo>
                  <a:pt x="113918" y="19684"/>
                </a:lnTo>
                <a:lnTo>
                  <a:pt x="113918" y="118109"/>
                </a:lnTo>
                <a:lnTo>
                  <a:pt x="115339" y="126777"/>
                </a:lnTo>
                <a:lnTo>
                  <a:pt x="119094" y="132969"/>
                </a:lnTo>
                <a:lnTo>
                  <a:pt x="124420" y="136683"/>
                </a:lnTo>
                <a:lnTo>
                  <a:pt x="130556" y="137921"/>
                </a:lnTo>
                <a:lnTo>
                  <a:pt x="137870" y="136683"/>
                </a:lnTo>
                <a:lnTo>
                  <a:pt x="143065" y="132969"/>
                </a:lnTo>
                <a:lnTo>
                  <a:pt x="146165" y="126777"/>
                </a:lnTo>
                <a:lnTo>
                  <a:pt x="147193" y="118109"/>
                </a:lnTo>
                <a:lnTo>
                  <a:pt x="147193" y="19684"/>
                </a:lnTo>
                <a:lnTo>
                  <a:pt x="146165" y="11090"/>
                </a:lnTo>
                <a:lnTo>
                  <a:pt x="143065" y="4937"/>
                </a:lnTo>
                <a:lnTo>
                  <a:pt x="137870" y="1236"/>
                </a:lnTo>
                <a:lnTo>
                  <a:pt x="130556" y="0"/>
                </a:lnTo>
                <a:close/>
              </a:path>
              <a:path w="486410" h="640079">
                <a:moveTo>
                  <a:pt x="352806" y="0"/>
                </a:moveTo>
                <a:lnTo>
                  <a:pt x="346670" y="1236"/>
                </a:lnTo>
                <a:lnTo>
                  <a:pt x="341344" y="4937"/>
                </a:lnTo>
                <a:lnTo>
                  <a:pt x="337589" y="11090"/>
                </a:lnTo>
                <a:lnTo>
                  <a:pt x="336169" y="19684"/>
                </a:lnTo>
                <a:lnTo>
                  <a:pt x="336169" y="118109"/>
                </a:lnTo>
                <a:lnTo>
                  <a:pt x="337589" y="126777"/>
                </a:lnTo>
                <a:lnTo>
                  <a:pt x="341344" y="132969"/>
                </a:lnTo>
                <a:lnTo>
                  <a:pt x="346670" y="136683"/>
                </a:lnTo>
                <a:lnTo>
                  <a:pt x="352806" y="137921"/>
                </a:lnTo>
                <a:lnTo>
                  <a:pt x="358941" y="136683"/>
                </a:lnTo>
                <a:lnTo>
                  <a:pt x="364267" y="132969"/>
                </a:lnTo>
                <a:lnTo>
                  <a:pt x="368022" y="126777"/>
                </a:lnTo>
                <a:lnTo>
                  <a:pt x="369443" y="118109"/>
                </a:lnTo>
                <a:lnTo>
                  <a:pt x="369443" y="19684"/>
                </a:lnTo>
                <a:lnTo>
                  <a:pt x="368022" y="11090"/>
                </a:lnTo>
                <a:lnTo>
                  <a:pt x="364267" y="4937"/>
                </a:lnTo>
                <a:lnTo>
                  <a:pt x="358941" y="1236"/>
                </a:lnTo>
                <a:lnTo>
                  <a:pt x="352806" y="0"/>
                </a:lnTo>
                <a:close/>
              </a:path>
              <a:path w="486410" h="640079">
                <a:moveTo>
                  <a:pt x="486156" y="196976"/>
                </a:moveTo>
                <a:lnTo>
                  <a:pt x="0" y="196976"/>
                </a:lnTo>
                <a:lnTo>
                  <a:pt x="0" y="590803"/>
                </a:lnTo>
                <a:lnTo>
                  <a:pt x="3427" y="609594"/>
                </a:lnTo>
                <a:lnTo>
                  <a:pt x="12842" y="625300"/>
                </a:lnTo>
                <a:lnTo>
                  <a:pt x="26949" y="636077"/>
                </a:lnTo>
                <a:lnTo>
                  <a:pt x="44450" y="640079"/>
                </a:lnTo>
                <a:lnTo>
                  <a:pt x="441706" y="640079"/>
                </a:lnTo>
                <a:lnTo>
                  <a:pt x="482728" y="609594"/>
                </a:lnTo>
                <a:lnTo>
                  <a:pt x="36068" y="594105"/>
                </a:lnTo>
                <a:lnTo>
                  <a:pt x="36068" y="498982"/>
                </a:lnTo>
                <a:lnTo>
                  <a:pt x="486156" y="498982"/>
                </a:lnTo>
                <a:lnTo>
                  <a:pt x="486156" y="466089"/>
                </a:lnTo>
                <a:lnTo>
                  <a:pt x="36068" y="466089"/>
                </a:lnTo>
                <a:lnTo>
                  <a:pt x="36068" y="370966"/>
                </a:lnTo>
                <a:lnTo>
                  <a:pt x="486156" y="370966"/>
                </a:lnTo>
                <a:lnTo>
                  <a:pt x="486156" y="338073"/>
                </a:lnTo>
                <a:lnTo>
                  <a:pt x="36068" y="338073"/>
                </a:lnTo>
                <a:lnTo>
                  <a:pt x="36068" y="242950"/>
                </a:lnTo>
                <a:lnTo>
                  <a:pt x="486156" y="242950"/>
                </a:lnTo>
                <a:lnTo>
                  <a:pt x="486156" y="196976"/>
                </a:lnTo>
                <a:close/>
              </a:path>
              <a:path w="486410" h="640079">
                <a:moveTo>
                  <a:pt x="144399" y="498982"/>
                </a:moveTo>
                <a:lnTo>
                  <a:pt x="122174" y="498982"/>
                </a:lnTo>
                <a:lnTo>
                  <a:pt x="122174" y="594105"/>
                </a:lnTo>
                <a:lnTo>
                  <a:pt x="144399" y="594105"/>
                </a:lnTo>
                <a:lnTo>
                  <a:pt x="144399" y="498982"/>
                </a:lnTo>
                <a:close/>
              </a:path>
              <a:path w="486410" h="640079">
                <a:moveTo>
                  <a:pt x="252856" y="498982"/>
                </a:moveTo>
                <a:lnTo>
                  <a:pt x="230631" y="498982"/>
                </a:lnTo>
                <a:lnTo>
                  <a:pt x="230631" y="594105"/>
                </a:lnTo>
                <a:lnTo>
                  <a:pt x="252856" y="594105"/>
                </a:lnTo>
                <a:lnTo>
                  <a:pt x="252856" y="498982"/>
                </a:lnTo>
                <a:close/>
              </a:path>
              <a:path w="486410" h="640079">
                <a:moveTo>
                  <a:pt x="361188" y="498982"/>
                </a:moveTo>
                <a:lnTo>
                  <a:pt x="338963" y="498982"/>
                </a:lnTo>
                <a:lnTo>
                  <a:pt x="338963" y="594105"/>
                </a:lnTo>
                <a:lnTo>
                  <a:pt x="361188" y="594105"/>
                </a:lnTo>
                <a:lnTo>
                  <a:pt x="361188" y="498982"/>
                </a:lnTo>
                <a:close/>
              </a:path>
              <a:path w="486410" h="640079">
                <a:moveTo>
                  <a:pt x="486156" y="498982"/>
                </a:moveTo>
                <a:lnTo>
                  <a:pt x="447294" y="498982"/>
                </a:lnTo>
                <a:lnTo>
                  <a:pt x="447294" y="594105"/>
                </a:lnTo>
                <a:lnTo>
                  <a:pt x="485553" y="594105"/>
                </a:lnTo>
                <a:lnTo>
                  <a:pt x="486156" y="590803"/>
                </a:lnTo>
                <a:lnTo>
                  <a:pt x="486156" y="498982"/>
                </a:lnTo>
                <a:close/>
              </a:path>
              <a:path w="486410" h="640079">
                <a:moveTo>
                  <a:pt x="144399" y="370966"/>
                </a:moveTo>
                <a:lnTo>
                  <a:pt x="122174" y="370966"/>
                </a:lnTo>
                <a:lnTo>
                  <a:pt x="122174" y="466089"/>
                </a:lnTo>
                <a:lnTo>
                  <a:pt x="144399" y="466089"/>
                </a:lnTo>
                <a:lnTo>
                  <a:pt x="144399" y="370966"/>
                </a:lnTo>
                <a:close/>
              </a:path>
              <a:path w="486410" h="640079">
                <a:moveTo>
                  <a:pt x="252856" y="370966"/>
                </a:moveTo>
                <a:lnTo>
                  <a:pt x="230631" y="370966"/>
                </a:lnTo>
                <a:lnTo>
                  <a:pt x="230631" y="466089"/>
                </a:lnTo>
                <a:lnTo>
                  <a:pt x="252856" y="466089"/>
                </a:lnTo>
                <a:lnTo>
                  <a:pt x="252856" y="370966"/>
                </a:lnTo>
                <a:close/>
              </a:path>
              <a:path w="486410" h="640079">
                <a:moveTo>
                  <a:pt x="361188" y="370966"/>
                </a:moveTo>
                <a:lnTo>
                  <a:pt x="338963" y="370966"/>
                </a:lnTo>
                <a:lnTo>
                  <a:pt x="338963" y="466089"/>
                </a:lnTo>
                <a:lnTo>
                  <a:pt x="361188" y="466089"/>
                </a:lnTo>
                <a:lnTo>
                  <a:pt x="361188" y="370966"/>
                </a:lnTo>
                <a:close/>
              </a:path>
              <a:path w="486410" h="640079">
                <a:moveTo>
                  <a:pt x="486156" y="370966"/>
                </a:moveTo>
                <a:lnTo>
                  <a:pt x="447294" y="370966"/>
                </a:lnTo>
                <a:lnTo>
                  <a:pt x="447294" y="466089"/>
                </a:lnTo>
                <a:lnTo>
                  <a:pt x="486156" y="466089"/>
                </a:lnTo>
                <a:lnTo>
                  <a:pt x="486156" y="370966"/>
                </a:lnTo>
                <a:close/>
              </a:path>
              <a:path w="486410" h="640079">
                <a:moveTo>
                  <a:pt x="144399" y="242950"/>
                </a:moveTo>
                <a:lnTo>
                  <a:pt x="122174" y="242950"/>
                </a:lnTo>
                <a:lnTo>
                  <a:pt x="122174" y="338073"/>
                </a:lnTo>
                <a:lnTo>
                  <a:pt x="144399" y="338073"/>
                </a:lnTo>
                <a:lnTo>
                  <a:pt x="144399" y="242950"/>
                </a:lnTo>
                <a:close/>
              </a:path>
              <a:path w="486410" h="640079">
                <a:moveTo>
                  <a:pt x="252856" y="242950"/>
                </a:moveTo>
                <a:lnTo>
                  <a:pt x="230631" y="242950"/>
                </a:lnTo>
                <a:lnTo>
                  <a:pt x="230631" y="338073"/>
                </a:lnTo>
                <a:lnTo>
                  <a:pt x="252856" y="338073"/>
                </a:lnTo>
                <a:lnTo>
                  <a:pt x="252856" y="242950"/>
                </a:lnTo>
                <a:close/>
              </a:path>
              <a:path w="486410" h="640079">
                <a:moveTo>
                  <a:pt x="361188" y="242950"/>
                </a:moveTo>
                <a:lnTo>
                  <a:pt x="338963" y="242950"/>
                </a:lnTo>
                <a:lnTo>
                  <a:pt x="338963" y="338073"/>
                </a:lnTo>
                <a:lnTo>
                  <a:pt x="361188" y="338073"/>
                </a:lnTo>
                <a:lnTo>
                  <a:pt x="361188" y="242950"/>
                </a:lnTo>
                <a:close/>
              </a:path>
              <a:path w="486410" h="640079">
                <a:moveTo>
                  <a:pt x="486156" y="242950"/>
                </a:moveTo>
                <a:lnTo>
                  <a:pt x="447294" y="242950"/>
                </a:lnTo>
                <a:lnTo>
                  <a:pt x="447294" y="338073"/>
                </a:lnTo>
                <a:lnTo>
                  <a:pt x="486156" y="338073"/>
                </a:lnTo>
                <a:lnTo>
                  <a:pt x="486156" y="242950"/>
                </a:lnTo>
                <a:close/>
              </a:path>
            </a:pathLst>
          </a:custGeom>
          <a:solidFill>
            <a:srgbClr val="EB6636"/>
          </a:solidFill>
        </p:spPr>
        <p:txBody>
          <a:bodyPr wrap="square" lIns="0" tIns="0" rIns="0" bIns="0" rtlCol="0"/>
          <a:lstStyle/>
          <a:p>
            <a:endParaRPr/>
          </a:p>
        </p:txBody>
      </p:sp>
      <p:sp>
        <p:nvSpPr>
          <p:cNvPr id="54" name="object 54"/>
          <p:cNvSpPr txBox="1"/>
          <p:nvPr/>
        </p:nvSpPr>
        <p:spPr>
          <a:xfrm>
            <a:off x="1991360" y="4488941"/>
            <a:ext cx="490220" cy="405130"/>
          </a:xfrm>
          <a:prstGeom prst="rect">
            <a:avLst/>
          </a:prstGeom>
        </p:spPr>
        <p:txBody>
          <a:bodyPr vert="horz" wrap="square" lIns="0" tIns="12065" rIns="0" bIns="0" rtlCol="0">
            <a:spAutoFit/>
          </a:bodyPr>
          <a:lstStyle/>
          <a:p>
            <a:pPr marR="24765" algn="ctr">
              <a:lnSpc>
                <a:spcPts val="1495"/>
              </a:lnSpc>
              <a:spcBef>
                <a:spcPts val="95"/>
              </a:spcBef>
            </a:pPr>
            <a:r>
              <a:rPr sz="1250" spc="-25" dirty="0">
                <a:solidFill>
                  <a:srgbClr val="EC7C30"/>
                </a:solidFill>
                <a:latin typeface="Carlito"/>
                <a:cs typeface="Carlito"/>
              </a:rPr>
              <a:t>Son</a:t>
            </a:r>
            <a:endParaRPr sz="1250">
              <a:latin typeface="Carlito"/>
              <a:cs typeface="Carlito"/>
            </a:endParaRPr>
          </a:p>
          <a:p>
            <a:pPr algn="ctr">
              <a:lnSpc>
                <a:spcPts val="1495"/>
              </a:lnSpc>
            </a:pPr>
            <a:r>
              <a:rPr sz="1250" dirty="0">
                <a:solidFill>
                  <a:srgbClr val="EC7C30"/>
                </a:solidFill>
                <a:latin typeface="Carlito"/>
                <a:cs typeface="Carlito"/>
              </a:rPr>
              <a:t>4</a:t>
            </a:r>
            <a:r>
              <a:rPr sz="1250" spc="-30" dirty="0">
                <a:solidFill>
                  <a:srgbClr val="EC7C30"/>
                </a:solidFill>
                <a:latin typeface="Carlito"/>
                <a:cs typeface="Carlito"/>
              </a:rPr>
              <a:t> </a:t>
            </a:r>
            <a:r>
              <a:rPr sz="1250" spc="-10" dirty="0">
                <a:solidFill>
                  <a:srgbClr val="EC7C30"/>
                </a:solidFill>
                <a:latin typeface="Carlito"/>
                <a:cs typeface="Carlito"/>
              </a:rPr>
              <a:t>Hafta</a:t>
            </a:r>
            <a:endParaRPr sz="1250">
              <a:latin typeface="Carlito"/>
              <a:cs typeface="Carli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FAC1FF11-B23E-1368-7465-829F2289AB4A}"/>
              </a:ext>
            </a:extLst>
          </p:cNvPr>
          <p:cNvPicPr>
            <a:picLocks noGrp="1" noChangeAspect="1"/>
          </p:cNvPicPr>
          <p:nvPr>
            <p:ph idx="1"/>
          </p:nvPr>
        </p:nvPicPr>
        <p:blipFill>
          <a:blip r:embed="rId2"/>
          <a:stretch>
            <a:fillRect/>
          </a:stretch>
        </p:blipFill>
        <p:spPr>
          <a:xfrm>
            <a:off x="2250833" y="347694"/>
            <a:ext cx="6403632" cy="5880295"/>
          </a:xfrm>
          <a:prstGeom prst="rect">
            <a:avLst/>
          </a:prstGeom>
        </p:spPr>
      </p:pic>
    </p:spTree>
    <p:extLst>
      <p:ext uri="{BB962C8B-B14F-4D97-AF65-F5344CB8AC3E}">
        <p14:creationId xmlns:p14="http://schemas.microsoft.com/office/powerpoint/2010/main" val="1583809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C5E16270-367D-EA6C-AAAB-362EEE2C1200}"/>
              </a:ext>
            </a:extLst>
          </p:cNvPr>
          <p:cNvPicPr>
            <a:picLocks noChangeAspect="1"/>
          </p:cNvPicPr>
          <p:nvPr/>
        </p:nvPicPr>
        <p:blipFill>
          <a:blip r:embed="rId2"/>
          <a:stretch>
            <a:fillRect/>
          </a:stretch>
        </p:blipFill>
        <p:spPr>
          <a:xfrm>
            <a:off x="9190184" y="415438"/>
            <a:ext cx="1173016" cy="1108562"/>
          </a:xfrm>
          <a:prstGeom prst="rect">
            <a:avLst/>
          </a:prstGeom>
        </p:spPr>
      </p:pic>
      <p:sp>
        <p:nvSpPr>
          <p:cNvPr id="3" name="Metin Yer Tutucusu 2">
            <a:extLst>
              <a:ext uri="{FF2B5EF4-FFF2-40B4-BE49-F238E27FC236}">
                <a16:creationId xmlns:a16="http://schemas.microsoft.com/office/drawing/2014/main" id="{6F428388-F920-083D-C600-B89E8D778245}"/>
              </a:ext>
            </a:extLst>
          </p:cNvPr>
          <p:cNvSpPr>
            <a:spLocks noGrp="1"/>
          </p:cNvSpPr>
          <p:nvPr>
            <p:ph type="body" idx="1"/>
          </p:nvPr>
        </p:nvSpPr>
        <p:spPr>
          <a:xfrm>
            <a:off x="1370019" y="1690691"/>
            <a:ext cx="4649783" cy="823912"/>
          </a:xfrm>
        </p:spPr>
        <p:txBody>
          <a:bodyPr/>
          <a:lstStyle/>
          <a:p>
            <a:r>
              <a:rPr lang="tr-TR" b="1" dirty="0"/>
              <a:t>Fenotipler</a:t>
            </a:r>
            <a:r>
              <a:rPr lang="tr-TR" dirty="0"/>
              <a:t> </a:t>
            </a:r>
          </a:p>
        </p:txBody>
      </p:sp>
      <p:sp>
        <p:nvSpPr>
          <p:cNvPr id="4" name="İçerik Yer Tutucusu 3">
            <a:extLst>
              <a:ext uri="{FF2B5EF4-FFF2-40B4-BE49-F238E27FC236}">
                <a16:creationId xmlns:a16="http://schemas.microsoft.com/office/drawing/2014/main" id="{0CBAA57C-3D5C-5D7E-3169-640020965B34}"/>
              </a:ext>
            </a:extLst>
          </p:cNvPr>
          <p:cNvSpPr>
            <a:spLocks noGrp="1"/>
          </p:cNvSpPr>
          <p:nvPr>
            <p:ph sz="half" idx="2"/>
          </p:nvPr>
        </p:nvSpPr>
        <p:spPr>
          <a:xfrm>
            <a:off x="1141410" y="3022598"/>
            <a:ext cx="4878391" cy="2717801"/>
          </a:xfrm>
        </p:spPr>
        <p:txBody>
          <a:bodyPr>
            <a:normAutofit/>
          </a:bodyPr>
          <a:lstStyle/>
          <a:p>
            <a:pPr marL="0" indent="0">
              <a:lnSpc>
                <a:spcPct val="150000"/>
              </a:lnSpc>
              <a:buNone/>
            </a:pPr>
            <a:r>
              <a:rPr lang="tr-TR" sz="1800" dirty="0">
                <a:effectLst/>
              </a:rPr>
              <a:t>1: Erken </a:t>
            </a:r>
            <a:r>
              <a:rPr lang="tr-TR" sz="1800" dirty="0" err="1">
                <a:effectLst/>
              </a:rPr>
              <a:t>başlayan</a:t>
            </a:r>
            <a:r>
              <a:rPr lang="tr-TR" sz="1800" dirty="0">
                <a:effectLst/>
              </a:rPr>
              <a:t> hafif alerjik astım,</a:t>
            </a:r>
            <a:br>
              <a:rPr lang="tr-TR" sz="1800" dirty="0">
                <a:effectLst/>
              </a:rPr>
            </a:br>
            <a:r>
              <a:rPr lang="tr-TR" sz="1800" dirty="0">
                <a:effectLst/>
              </a:rPr>
              <a:t>2: Erken </a:t>
            </a:r>
            <a:r>
              <a:rPr lang="tr-TR" sz="1800" dirty="0" err="1">
                <a:effectLst/>
              </a:rPr>
              <a:t>başlayan</a:t>
            </a:r>
            <a:r>
              <a:rPr lang="tr-TR" sz="1800" dirty="0">
                <a:effectLst/>
              </a:rPr>
              <a:t> orta </a:t>
            </a:r>
            <a:r>
              <a:rPr lang="tr-TR" sz="1800" dirty="0" err="1">
                <a:effectLst/>
              </a:rPr>
              <a:t>şiddette</a:t>
            </a:r>
            <a:r>
              <a:rPr lang="tr-TR" sz="1800" dirty="0">
                <a:effectLst/>
              </a:rPr>
              <a:t> atopik astım</a:t>
            </a:r>
            <a:br>
              <a:rPr lang="tr-TR" sz="1800" dirty="0">
                <a:effectLst/>
              </a:rPr>
            </a:br>
            <a:r>
              <a:rPr lang="tr-TR" sz="1800" dirty="0">
                <a:effectLst/>
              </a:rPr>
              <a:t>3: Erken </a:t>
            </a:r>
            <a:r>
              <a:rPr lang="tr-TR" sz="1800" dirty="0" err="1">
                <a:effectLst/>
              </a:rPr>
              <a:t>başlayan</a:t>
            </a:r>
            <a:r>
              <a:rPr lang="tr-TR" sz="1800" dirty="0">
                <a:effectLst/>
              </a:rPr>
              <a:t> </a:t>
            </a:r>
            <a:r>
              <a:rPr lang="tr-TR" sz="1800" dirty="0" err="1">
                <a:effectLst/>
              </a:rPr>
              <a:t>ağır</a:t>
            </a:r>
            <a:r>
              <a:rPr lang="tr-TR" sz="1800" dirty="0">
                <a:effectLst/>
              </a:rPr>
              <a:t> </a:t>
            </a:r>
            <a:r>
              <a:rPr lang="tr-TR" sz="1800" dirty="0" err="1">
                <a:effectLst/>
              </a:rPr>
              <a:t>şiddette</a:t>
            </a:r>
            <a:r>
              <a:rPr lang="tr-TR" sz="1800" dirty="0">
                <a:effectLst/>
              </a:rPr>
              <a:t> atopik astım</a:t>
            </a:r>
            <a:br>
              <a:rPr lang="tr-TR" sz="1800" dirty="0">
                <a:effectLst/>
              </a:rPr>
            </a:br>
            <a:r>
              <a:rPr lang="tr-TR" sz="1800" dirty="0">
                <a:effectLst/>
              </a:rPr>
              <a:t>4: </a:t>
            </a:r>
            <a:r>
              <a:rPr lang="tr-TR" sz="1800" dirty="0" err="1">
                <a:effectLst/>
              </a:rPr>
              <a:t>Gec</a:t>
            </a:r>
            <a:r>
              <a:rPr lang="tr-TR" sz="1800" dirty="0">
                <a:effectLst/>
              </a:rPr>
              <a:t>̧ </a:t>
            </a:r>
            <a:r>
              <a:rPr lang="tr-TR" sz="1800" dirty="0" err="1">
                <a:effectLst/>
              </a:rPr>
              <a:t>başlayan</a:t>
            </a:r>
            <a:r>
              <a:rPr lang="tr-TR" sz="1800" dirty="0">
                <a:effectLst/>
              </a:rPr>
              <a:t> </a:t>
            </a:r>
            <a:r>
              <a:rPr lang="tr-TR" sz="1800" dirty="0" err="1">
                <a:effectLst/>
              </a:rPr>
              <a:t>nonallerjik</a:t>
            </a:r>
            <a:r>
              <a:rPr lang="tr-TR" sz="1800" dirty="0">
                <a:effectLst/>
              </a:rPr>
              <a:t> eozinofilik astım</a:t>
            </a:r>
            <a:br>
              <a:rPr lang="tr-TR" sz="1800" dirty="0">
                <a:effectLst/>
              </a:rPr>
            </a:br>
            <a:r>
              <a:rPr lang="tr-TR" sz="1800" dirty="0">
                <a:effectLst/>
              </a:rPr>
              <a:t>5: </a:t>
            </a:r>
            <a:r>
              <a:rPr lang="tr-TR" sz="1800" dirty="0" err="1">
                <a:effectLst/>
              </a:rPr>
              <a:t>Gec</a:t>
            </a:r>
            <a:r>
              <a:rPr lang="tr-TR" sz="1800" dirty="0">
                <a:effectLst/>
              </a:rPr>
              <a:t>̧ </a:t>
            </a:r>
            <a:r>
              <a:rPr lang="tr-TR" sz="1800" dirty="0" err="1">
                <a:effectLst/>
              </a:rPr>
              <a:t>başlayan</a:t>
            </a:r>
            <a:r>
              <a:rPr lang="tr-TR" sz="1800" dirty="0">
                <a:effectLst/>
              </a:rPr>
              <a:t> </a:t>
            </a:r>
            <a:r>
              <a:rPr lang="tr-TR" sz="1800" dirty="0" err="1">
                <a:effectLst/>
              </a:rPr>
              <a:t>nonallerjik</a:t>
            </a:r>
            <a:r>
              <a:rPr lang="tr-TR" sz="1800" dirty="0">
                <a:effectLst/>
              </a:rPr>
              <a:t> </a:t>
            </a:r>
            <a:r>
              <a:rPr lang="tr-TR" sz="1800" dirty="0" err="1">
                <a:effectLst/>
              </a:rPr>
              <a:t>noneozinofilik</a:t>
            </a:r>
            <a:r>
              <a:rPr lang="tr-TR" sz="1800" dirty="0">
                <a:effectLst/>
              </a:rPr>
              <a:t> astım. </a:t>
            </a:r>
            <a:endParaRPr lang="tr-TR" dirty="0"/>
          </a:p>
          <a:p>
            <a:endParaRPr lang="tr-TR" dirty="0"/>
          </a:p>
        </p:txBody>
      </p:sp>
      <p:sp>
        <p:nvSpPr>
          <p:cNvPr id="5" name="Metin Yer Tutucusu 4">
            <a:extLst>
              <a:ext uri="{FF2B5EF4-FFF2-40B4-BE49-F238E27FC236}">
                <a16:creationId xmlns:a16="http://schemas.microsoft.com/office/drawing/2014/main" id="{E8D316DA-1793-14D4-147E-F772F59CFC97}"/>
              </a:ext>
            </a:extLst>
          </p:cNvPr>
          <p:cNvSpPr>
            <a:spLocks noGrp="1"/>
          </p:cNvSpPr>
          <p:nvPr>
            <p:ph type="body" sz="quarter" idx="3"/>
          </p:nvPr>
        </p:nvSpPr>
        <p:spPr>
          <a:xfrm>
            <a:off x="6400808" y="1673755"/>
            <a:ext cx="4646602" cy="823912"/>
          </a:xfrm>
        </p:spPr>
        <p:txBody>
          <a:bodyPr/>
          <a:lstStyle/>
          <a:p>
            <a:r>
              <a:rPr lang="tr-TR" b="1" dirty="0" err="1"/>
              <a:t>Endotipler</a:t>
            </a:r>
            <a:endParaRPr lang="tr-TR" b="1" dirty="0"/>
          </a:p>
        </p:txBody>
      </p:sp>
      <p:sp>
        <p:nvSpPr>
          <p:cNvPr id="6" name="İçerik Yer Tutucusu 5">
            <a:extLst>
              <a:ext uri="{FF2B5EF4-FFF2-40B4-BE49-F238E27FC236}">
                <a16:creationId xmlns:a16="http://schemas.microsoft.com/office/drawing/2014/main" id="{6B3EFC21-B11E-F78F-AACA-EF3849729A1C}"/>
              </a:ext>
            </a:extLst>
          </p:cNvPr>
          <p:cNvSpPr>
            <a:spLocks noGrp="1"/>
          </p:cNvSpPr>
          <p:nvPr>
            <p:ph sz="quarter" idx="4"/>
          </p:nvPr>
        </p:nvSpPr>
        <p:spPr>
          <a:xfrm>
            <a:off x="6172200" y="2971799"/>
            <a:ext cx="4875210" cy="2717801"/>
          </a:xfrm>
        </p:spPr>
        <p:txBody>
          <a:bodyPr>
            <a:normAutofit/>
          </a:bodyPr>
          <a:lstStyle/>
          <a:p>
            <a:pPr marL="0" indent="0">
              <a:buNone/>
            </a:pPr>
            <a:r>
              <a:rPr lang="tr-TR" sz="1800" dirty="0"/>
              <a:t>1. </a:t>
            </a:r>
            <a:r>
              <a:rPr lang="tr-TR" sz="1800" dirty="0">
                <a:effectLst/>
              </a:rPr>
              <a:t>Tip 2 veya Tip 2 </a:t>
            </a:r>
            <a:r>
              <a:rPr lang="tr-TR" sz="1800" dirty="0" err="1">
                <a:effectLst/>
              </a:rPr>
              <a:t>yüksek</a:t>
            </a:r>
            <a:r>
              <a:rPr lang="tr-TR" sz="1800" dirty="0">
                <a:effectLst/>
              </a:rPr>
              <a:t> astım </a:t>
            </a:r>
            <a:endParaRPr lang="tr-TR" dirty="0"/>
          </a:p>
          <a:p>
            <a:pPr marL="0" indent="0">
              <a:buNone/>
            </a:pPr>
            <a:r>
              <a:rPr lang="tr-TR" sz="1800" dirty="0">
                <a:effectLst/>
              </a:rPr>
              <a:t>2- </a:t>
            </a:r>
            <a:r>
              <a:rPr lang="tr-TR" sz="1800" dirty="0" err="1">
                <a:effectLst/>
              </a:rPr>
              <a:t>Non</a:t>
            </a:r>
            <a:r>
              <a:rPr lang="tr-TR" sz="1800" dirty="0">
                <a:effectLst/>
              </a:rPr>
              <a:t> Tip 2 veya Tip 2 </a:t>
            </a:r>
            <a:r>
              <a:rPr lang="tr-TR" sz="1800" dirty="0" err="1">
                <a:effectLst/>
              </a:rPr>
              <a:t>düşük</a:t>
            </a:r>
            <a:r>
              <a:rPr lang="tr-TR" sz="1800" dirty="0">
                <a:effectLst/>
              </a:rPr>
              <a:t> astımdır. </a:t>
            </a:r>
          </a:p>
          <a:p>
            <a:pPr marL="0" indent="0">
              <a:buNone/>
            </a:pPr>
            <a:endParaRPr lang="tr-TR" b="1" dirty="0"/>
          </a:p>
          <a:p>
            <a:pPr marL="0" indent="0">
              <a:buNone/>
            </a:pPr>
            <a:r>
              <a:rPr lang="tr-TR" sz="2000" b="1" dirty="0"/>
              <a:t>Tip 2 </a:t>
            </a:r>
            <a:r>
              <a:rPr lang="tr-TR" sz="2000" b="1" dirty="0" err="1"/>
              <a:t>endotip</a:t>
            </a:r>
            <a:r>
              <a:rPr lang="tr-TR" sz="2000" b="1" dirty="0"/>
              <a:t> fenotipleri;</a:t>
            </a:r>
          </a:p>
          <a:p>
            <a:pPr>
              <a:buAutoNum type="arabicPeriod"/>
            </a:pPr>
            <a:r>
              <a:rPr lang="tr-TR" sz="1800" dirty="0"/>
              <a:t>Alerjik eozinofilik astım</a:t>
            </a:r>
          </a:p>
          <a:p>
            <a:pPr>
              <a:buAutoNum type="arabicPeriod"/>
            </a:pPr>
            <a:r>
              <a:rPr lang="tr-TR" sz="1800" dirty="0" err="1"/>
              <a:t>Non</a:t>
            </a:r>
            <a:r>
              <a:rPr lang="tr-TR" sz="1800" dirty="0"/>
              <a:t> alerjik eozinofilik</a:t>
            </a:r>
          </a:p>
        </p:txBody>
      </p:sp>
    </p:spTree>
    <p:extLst>
      <p:ext uri="{BB962C8B-B14F-4D97-AF65-F5344CB8AC3E}">
        <p14:creationId xmlns:p14="http://schemas.microsoft.com/office/powerpoint/2010/main" val="3183802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E7494F-2EF2-11DA-AB73-E661C04CB3DD}"/>
              </a:ext>
            </a:extLst>
          </p:cNvPr>
          <p:cNvSpPr>
            <a:spLocks noGrp="1"/>
          </p:cNvSpPr>
          <p:nvPr>
            <p:ph sz="quarter" idx="13"/>
          </p:nvPr>
        </p:nvSpPr>
        <p:spPr/>
        <p:txBody>
          <a:bodyPr>
            <a:normAutofit/>
          </a:bodyPr>
          <a:lstStyle/>
          <a:p>
            <a:r>
              <a:rPr lang="tr-TR" sz="2400" dirty="0"/>
              <a:t>Tip 2 astım; </a:t>
            </a:r>
            <a:r>
              <a:rPr lang="tr-TR" sz="2400" dirty="0">
                <a:effectLst/>
              </a:rPr>
              <a:t>Th2 lenfosit, ILC2, </a:t>
            </a:r>
            <a:r>
              <a:rPr lang="tr-TR" sz="2400" dirty="0" err="1">
                <a:effectLst/>
              </a:rPr>
              <a:t>mast</a:t>
            </a:r>
            <a:r>
              <a:rPr lang="tr-TR" sz="2400" dirty="0">
                <a:effectLst/>
              </a:rPr>
              <a:t> </a:t>
            </a:r>
            <a:r>
              <a:rPr lang="tr-TR" sz="2400" dirty="0" err="1">
                <a:effectLst/>
              </a:rPr>
              <a:t>hücre</a:t>
            </a:r>
            <a:r>
              <a:rPr lang="tr-TR" sz="2400" dirty="0">
                <a:effectLst/>
              </a:rPr>
              <a:t>, </a:t>
            </a:r>
            <a:r>
              <a:rPr lang="tr-TR" sz="2400" dirty="0" err="1">
                <a:effectLst/>
              </a:rPr>
              <a:t>natural</a:t>
            </a:r>
            <a:r>
              <a:rPr lang="tr-TR" sz="2400" dirty="0">
                <a:effectLst/>
              </a:rPr>
              <a:t> killer (NK) </a:t>
            </a:r>
            <a:r>
              <a:rPr lang="tr-TR" sz="2400" dirty="0" err="1">
                <a:effectLst/>
              </a:rPr>
              <a:t>hücreler</a:t>
            </a:r>
            <a:r>
              <a:rPr lang="tr-TR" sz="2400" dirty="0">
                <a:effectLst/>
              </a:rPr>
              <a:t>, IL-4, IL-5, IL-13, bunların </a:t>
            </a:r>
            <a:r>
              <a:rPr lang="tr-TR" sz="2400" dirty="0" err="1">
                <a:effectLst/>
              </a:rPr>
              <a:t>reseptörleri</a:t>
            </a:r>
            <a:r>
              <a:rPr lang="tr-TR" sz="2400" dirty="0">
                <a:effectLst/>
              </a:rPr>
              <a:t>, spesifik </a:t>
            </a:r>
            <a:r>
              <a:rPr lang="tr-TR" sz="2400" dirty="0" err="1">
                <a:effectLst/>
              </a:rPr>
              <a:t>IgE</a:t>
            </a:r>
            <a:r>
              <a:rPr lang="tr-TR" sz="2400" dirty="0"/>
              <a:t> </a:t>
            </a:r>
            <a:r>
              <a:rPr lang="tr-TR" sz="2400" dirty="0">
                <a:effectLst/>
              </a:rPr>
              <a:t>olaya katılanlardır</a:t>
            </a:r>
          </a:p>
          <a:p>
            <a:r>
              <a:rPr lang="tr-TR" sz="2400" dirty="0">
                <a:effectLst/>
              </a:rPr>
              <a:t>Bu </a:t>
            </a:r>
            <a:r>
              <a:rPr lang="tr-TR" sz="2400" dirty="0" err="1">
                <a:effectLst/>
              </a:rPr>
              <a:t>endotipte</a:t>
            </a:r>
            <a:r>
              <a:rPr lang="tr-TR" sz="2400" dirty="0">
                <a:effectLst/>
              </a:rPr>
              <a:t> </a:t>
            </a:r>
            <a:r>
              <a:rPr lang="tr-TR" sz="2400" dirty="0" err="1">
                <a:effectLst/>
              </a:rPr>
              <a:t>brons</a:t>
            </a:r>
            <a:r>
              <a:rPr lang="tr-TR" sz="2400" dirty="0">
                <a:effectLst/>
              </a:rPr>
              <a:t>̧ duvarında eozinofilik </a:t>
            </a:r>
            <a:r>
              <a:rPr lang="tr-TR" sz="2400" dirty="0" err="1">
                <a:effectLst/>
              </a:rPr>
              <a:t>hücre</a:t>
            </a:r>
            <a:r>
              <a:rPr lang="tr-TR" sz="2400" dirty="0">
                <a:effectLst/>
              </a:rPr>
              <a:t> infiltrasyonu </a:t>
            </a:r>
            <a:r>
              <a:rPr lang="tr-TR" sz="2400" dirty="0" err="1">
                <a:effectLst/>
              </a:rPr>
              <a:t>gözlenmiştir</a:t>
            </a:r>
            <a:r>
              <a:rPr lang="tr-TR" sz="2400" dirty="0">
                <a:effectLst/>
              </a:rPr>
              <a:t>. </a:t>
            </a:r>
          </a:p>
          <a:p>
            <a:pPr marL="0" indent="0">
              <a:buNone/>
            </a:pPr>
            <a:endParaRPr lang="tr-TR" sz="2400" dirty="0"/>
          </a:p>
          <a:p>
            <a:pPr marL="0" indent="0">
              <a:buNone/>
            </a:pPr>
            <a:endParaRPr lang="tr-TR" sz="2400" dirty="0">
              <a:effectLst/>
            </a:endParaRPr>
          </a:p>
          <a:p>
            <a:r>
              <a:rPr lang="tr-TR" sz="2400" dirty="0" err="1"/>
              <a:t>Non</a:t>
            </a:r>
            <a:r>
              <a:rPr lang="tr-TR" sz="2400" dirty="0"/>
              <a:t> tip 2 astım ; </a:t>
            </a:r>
            <a:r>
              <a:rPr lang="tr-TR" sz="2400" dirty="0">
                <a:cs typeface="Calibri" panose="020F0502020204030204" pitchFamily="34" charset="0"/>
              </a:rPr>
              <a:t>Th1 ve Th17 ile bunlardan salınan IL-17a ve IL-17f vardır. Hem eozinofil hem nötrofil içeren inflamasyon</a:t>
            </a:r>
          </a:p>
          <a:p>
            <a:endParaRPr lang="tr-TR" dirty="0">
              <a:latin typeface="Calibri" panose="020F0502020204030204" pitchFamily="34" charset="0"/>
              <a:cs typeface="Calibri" panose="020F0502020204030204" pitchFamily="34" charset="0"/>
            </a:endParaRPr>
          </a:p>
          <a:p>
            <a:endParaRPr lang="tr-TR" dirty="0"/>
          </a:p>
        </p:txBody>
      </p:sp>
      <p:pic>
        <p:nvPicPr>
          <p:cNvPr id="4" name="Resim 3">
            <a:extLst>
              <a:ext uri="{FF2B5EF4-FFF2-40B4-BE49-F238E27FC236}">
                <a16:creationId xmlns:a16="http://schemas.microsoft.com/office/drawing/2014/main" id="{098D761E-CD08-8075-8342-2377B1E91F9F}"/>
              </a:ext>
            </a:extLst>
          </p:cNvPr>
          <p:cNvPicPr>
            <a:picLocks noChangeAspect="1"/>
          </p:cNvPicPr>
          <p:nvPr/>
        </p:nvPicPr>
        <p:blipFill>
          <a:blip r:embed="rId2"/>
          <a:stretch>
            <a:fillRect/>
          </a:stretch>
        </p:blipFill>
        <p:spPr>
          <a:xfrm>
            <a:off x="9190184" y="415438"/>
            <a:ext cx="1173016" cy="1108562"/>
          </a:xfrm>
          <a:prstGeom prst="rect">
            <a:avLst/>
          </a:prstGeom>
        </p:spPr>
      </p:pic>
    </p:spTree>
    <p:extLst>
      <p:ext uri="{BB962C8B-B14F-4D97-AF65-F5344CB8AC3E}">
        <p14:creationId xmlns:p14="http://schemas.microsoft.com/office/powerpoint/2010/main" val="208008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8A23F3F0-F89C-5A53-9D6E-FE750C5FEA3F}"/>
              </a:ext>
            </a:extLst>
          </p:cNvPr>
          <p:cNvPicPr>
            <a:picLocks noGrp="1" noChangeAspect="1"/>
          </p:cNvPicPr>
          <p:nvPr>
            <p:ph idx="1"/>
          </p:nvPr>
        </p:nvPicPr>
        <p:blipFill>
          <a:blip r:embed="rId2"/>
          <a:stretch>
            <a:fillRect/>
          </a:stretch>
        </p:blipFill>
        <p:spPr>
          <a:xfrm>
            <a:off x="1667645" y="487949"/>
            <a:ext cx="8032652" cy="5851540"/>
          </a:xfrm>
          <a:prstGeom prst="rect">
            <a:avLst/>
          </a:prstGeom>
        </p:spPr>
      </p:pic>
    </p:spTree>
    <p:extLst>
      <p:ext uri="{BB962C8B-B14F-4D97-AF65-F5344CB8AC3E}">
        <p14:creationId xmlns:p14="http://schemas.microsoft.com/office/powerpoint/2010/main" val="1741529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descr="metin, ekran görüntüsü, yazı tipi, paralel içeren bir resim&#10;&#10;Açıklama otomatik olarak oluşturuldu">
            <a:extLst>
              <a:ext uri="{FF2B5EF4-FFF2-40B4-BE49-F238E27FC236}">
                <a16:creationId xmlns:a16="http://schemas.microsoft.com/office/drawing/2014/main" id="{34EA4CD6-01A6-1CC0-D5EC-EC64E579E2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1510" y="347694"/>
            <a:ext cx="6354565" cy="6162611"/>
          </a:xfrm>
        </p:spPr>
      </p:pic>
      <p:sp>
        <p:nvSpPr>
          <p:cNvPr id="4" name="Metin Yer Tutucusu 3">
            <a:extLst>
              <a:ext uri="{FF2B5EF4-FFF2-40B4-BE49-F238E27FC236}">
                <a16:creationId xmlns:a16="http://schemas.microsoft.com/office/drawing/2014/main" id="{6BCA7CD8-8BA7-642C-9566-60BDF700DEF7}"/>
              </a:ext>
            </a:extLst>
          </p:cNvPr>
          <p:cNvSpPr>
            <a:spLocks noGrp="1"/>
          </p:cNvSpPr>
          <p:nvPr>
            <p:ph type="body" sz="quarter" idx="10"/>
          </p:nvPr>
        </p:nvSpPr>
        <p:spPr/>
        <p:txBody>
          <a:bodyPr/>
          <a:lstStyle/>
          <a:p>
            <a:r>
              <a:rPr lang="tr-TR" dirty="0"/>
              <a:t>																															</a:t>
            </a:r>
            <a:r>
              <a:rPr lang="tr-TR" sz="800" dirty="0">
                <a:solidFill>
                  <a:srgbClr val="B60075"/>
                </a:solidFill>
              </a:rPr>
              <a:t>J </a:t>
            </a:r>
            <a:r>
              <a:rPr lang="tr-TR" sz="800" dirty="0" err="1">
                <a:solidFill>
                  <a:srgbClr val="B60075"/>
                </a:solidFill>
              </a:rPr>
              <a:t>Allergy</a:t>
            </a:r>
            <a:r>
              <a:rPr lang="tr-TR" sz="800" dirty="0">
                <a:solidFill>
                  <a:srgbClr val="B60075"/>
                </a:solidFill>
              </a:rPr>
              <a:t> </a:t>
            </a:r>
            <a:r>
              <a:rPr lang="tr-TR" sz="800" dirty="0" err="1">
                <a:solidFill>
                  <a:srgbClr val="B60075"/>
                </a:solidFill>
              </a:rPr>
              <a:t>Clinc</a:t>
            </a:r>
            <a:r>
              <a:rPr lang="tr-TR" sz="800" dirty="0">
                <a:solidFill>
                  <a:srgbClr val="B60075"/>
                </a:solidFill>
              </a:rPr>
              <a:t> </a:t>
            </a:r>
            <a:r>
              <a:rPr lang="tr-TR" sz="800" dirty="0" err="1">
                <a:solidFill>
                  <a:srgbClr val="B60075"/>
                </a:solidFill>
              </a:rPr>
              <a:t>İmmunolg</a:t>
            </a:r>
            <a:r>
              <a:rPr lang="tr-TR" sz="800" dirty="0">
                <a:solidFill>
                  <a:srgbClr val="B60075"/>
                </a:solidFill>
              </a:rPr>
              <a:t> </a:t>
            </a:r>
            <a:r>
              <a:rPr lang="tr-TR" sz="800" dirty="0" err="1">
                <a:solidFill>
                  <a:srgbClr val="B60075"/>
                </a:solidFill>
              </a:rPr>
              <a:t>Pract</a:t>
            </a:r>
            <a:r>
              <a:rPr lang="tr-TR" sz="800" dirty="0">
                <a:solidFill>
                  <a:srgbClr val="B60075"/>
                </a:solidFill>
              </a:rPr>
              <a:t>  </a:t>
            </a:r>
            <a:r>
              <a:rPr lang="tr-TR" sz="800" dirty="0" err="1">
                <a:solidFill>
                  <a:srgbClr val="B60075"/>
                </a:solidFill>
              </a:rPr>
              <a:t>Vol</a:t>
            </a:r>
            <a:r>
              <a:rPr lang="tr-TR" sz="800" dirty="0">
                <a:solidFill>
                  <a:srgbClr val="B60075"/>
                </a:solidFill>
              </a:rPr>
              <a:t> 12, </a:t>
            </a:r>
            <a:r>
              <a:rPr lang="tr-TR" sz="800" dirty="0" err="1">
                <a:solidFill>
                  <a:srgbClr val="B60075"/>
                </a:solidFill>
              </a:rPr>
              <a:t>number</a:t>
            </a:r>
            <a:r>
              <a:rPr lang="tr-TR" sz="800" dirty="0">
                <a:solidFill>
                  <a:srgbClr val="B60075"/>
                </a:solidFill>
              </a:rPr>
              <a:t> 4</a:t>
            </a:r>
          </a:p>
        </p:txBody>
      </p:sp>
    </p:spTree>
    <p:extLst>
      <p:ext uri="{BB962C8B-B14F-4D97-AF65-F5344CB8AC3E}">
        <p14:creationId xmlns:p14="http://schemas.microsoft.com/office/powerpoint/2010/main" val="1754897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CDFE20-EFE3-4B26-9BF0-80204CDE5F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7BC06B74-694C-435B-8AA1-4408A1FB818D}"/>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pic>
        <p:nvPicPr>
          <p:cNvPr id="8" name="Picture 7">
            <a:extLst>
              <a:ext uri="{FF2B5EF4-FFF2-40B4-BE49-F238E27FC236}">
                <a16:creationId xmlns:a16="http://schemas.microsoft.com/office/drawing/2014/main" id="{811DC802-1683-9F4A-914F-B67D50C2F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20" y="0"/>
            <a:ext cx="12192000" cy="6858000"/>
          </a:xfrm>
          <a:prstGeom prst="rect">
            <a:avLst/>
          </a:prstGeom>
        </p:spPr>
      </p:pic>
    </p:spTree>
    <p:extLst>
      <p:ext uri="{BB962C8B-B14F-4D97-AF65-F5344CB8AC3E}">
        <p14:creationId xmlns:p14="http://schemas.microsoft.com/office/powerpoint/2010/main" val="2564668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CDFE20-EFE3-4B26-9BF0-80204CDE5F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7BC06B74-694C-435B-8AA1-4408A1FB818D}"/>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pic>
        <p:nvPicPr>
          <p:cNvPr id="8" name="Picture 7">
            <a:extLst>
              <a:ext uri="{FF2B5EF4-FFF2-40B4-BE49-F238E27FC236}">
                <a16:creationId xmlns:a16="http://schemas.microsoft.com/office/drawing/2014/main" id="{811DC802-1683-9F4A-914F-B67D50C2F351}"/>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5193CF5-5000-AF4D-B76D-55496B8D1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3523" y="247650"/>
            <a:ext cx="3797300" cy="5956300"/>
          </a:xfrm>
          <a:prstGeom prst="rect">
            <a:avLst/>
          </a:prstGeom>
          <a:solidFill>
            <a:schemeClr val="bg1"/>
          </a:solidFill>
          <a:ln w="6350">
            <a:solidFill>
              <a:schemeClr val="bg1">
                <a:lumMod val="85000"/>
              </a:schemeClr>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3917089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CDFE20-EFE3-4B26-9BF0-80204CDE5F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7BC06B74-694C-435B-8AA1-4408A1FB818D}"/>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pic>
        <p:nvPicPr>
          <p:cNvPr id="8" name="Picture 7">
            <a:extLst>
              <a:ext uri="{FF2B5EF4-FFF2-40B4-BE49-F238E27FC236}">
                <a16:creationId xmlns:a16="http://schemas.microsoft.com/office/drawing/2014/main" id="{811DC802-1683-9F4A-914F-B67D50C2F351}"/>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141233E-F55C-BF47-BFF0-0081CFF70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079" y="247650"/>
            <a:ext cx="3771900" cy="5676900"/>
          </a:xfrm>
          <a:prstGeom prst="rect">
            <a:avLst/>
          </a:prstGeom>
          <a:solidFill>
            <a:schemeClr val="bg1"/>
          </a:solidFill>
          <a:ln w="6350">
            <a:solidFill>
              <a:schemeClr val="bg1">
                <a:lumMod val="85000"/>
              </a:schemeClr>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1542147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760270" y="513950"/>
            <a:ext cx="10256163" cy="430887"/>
          </a:xfrm>
          <a:prstGeom prst="rect">
            <a:avLst/>
          </a:prstGeom>
          <a:noFill/>
          <a:ln>
            <a:noFill/>
          </a:ln>
        </p:spPr>
        <p:txBody>
          <a:bodyPr spcFirstLastPara="1" wrap="square" lIns="121900" tIns="121900" rIns="121900" bIns="121900" anchor="t" anchorCtr="0">
            <a:normAutofit fontScale="90000"/>
          </a:bodyPr>
          <a:lstStyle/>
          <a:p>
            <a:pPr rtl="0"/>
            <a:r>
              <a:rPr lang="tr" dirty="0"/>
              <a:t>ASTIM</a:t>
            </a:r>
            <a:endParaRPr dirty="0"/>
          </a:p>
        </p:txBody>
      </p:sp>
      <p:pic>
        <p:nvPicPr>
          <p:cNvPr id="4" name="İçerik Yer Tutucusu 3">
            <a:extLst>
              <a:ext uri="{FF2B5EF4-FFF2-40B4-BE49-F238E27FC236}">
                <a16:creationId xmlns:a16="http://schemas.microsoft.com/office/drawing/2014/main" id="{A6D638B8-9FF3-1C4A-19C4-2713E7997AC6}"/>
              </a:ext>
            </a:extLst>
          </p:cNvPr>
          <p:cNvPicPr>
            <a:picLocks noGrp="1" noChangeAspect="1"/>
          </p:cNvPicPr>
          <p:nvPr>
            <p:ph idx="1"/>
          </p:nvPr>
        </p:nvPicPr>
        <p:blipFill>
          <a:blip r:embed="rId3"/>
          <a:stretch>
            <a:fillRect/>
          </a:stretch>
        </p:blipFill>
        <p:spPr>
          <a:xfrm>
            <a:off x="4075867" y="4350466"/>
            <a:ext cx="3209327" cy="2381438"/>
          </a:xfrm>
          <a:prstGeom prst="rect">
            <a:avLst/>
          </a:prstGeom>
        </p:spPr>
      </p:pic>
      <p:sp>
        <p:nvSpPr>
          <p:cNvPr id="3" name="Metin Yer Tutucusu 2">
            <a:extLst>
              <a:ext uri="{FF2B5EF4-FFF2-40B4-BE49-F238E27FC236}">
                <a16:creationId xmlns:a16="http://schemas.microsoft.com/office/drawing/2014/main" id="{9D25BDF4-B1E9-3EC5-10F8-8B0A202152AA}"/>
              </a:ext>
            </a:extLst>
          </p:cNvPr>
          <p:cNvSpPr>
            <a:spLocks noGrp="1"/>
          </p:cNvSpPr>
          <p:nvPr>
            <p:ph type="body" sz="quarter" idx="10"/>
          </p:nvPr>
        </p:nvSpPr>
        <p:spPr>
          <a:xfrm>
            <a:off x="857848" y="2244618"/>
            <a:ext cx="10719114" cy="1668609"/>
          </a:xfrm>
        </p:spPr>
        <p:txBody>
          <a:bodyPr/>
          <a:lstStyle/>
          <a:p>
            <a:pPr marL="342900" indent="-342900">
              <a:buFont typeface="Wingdings" pitchFamily="2" charset="2"/>
              <a:buChar char="§"/>
            </a:pPr>
            <a:r>
              <a:rPr lang="tr-TR" sz="2000" dirty="0">
                <a:solidFill>
                  <a:schemeClr val="tx2"/>
                </a:solidFill>
              </a:rPr>
              <a:t>Çocukları ve değişik yaş gruplarından erişkinleri etkileyen, tekrarlayan ataklar ile seyreden, hava yolu aşırı duyarlılığı, aşırı mukus salınımı, geri dönüşümlü hava yolu obstrüksiyonu ve havayolu </a:t>
            </a:r>
            <a:r>
              <a:rPr lang="tr-TR" sz="2000" dirty="0" err="1">
                <a:solidFill>
                  <a:schemeClr val="tx2"/>
                </a:solidFill>
              </a:rPr>
              <a:t>remodelingi</a:t>
            </a:r>
            <a:r>
              <a:rPr lang="tr-TR" sz="2000" dirty="0">
                <a:solidFill>
                  <a:schemeClr val="tx2"/>
                </a:solidFill>
              </a:rPr>
              <a:t> ile karakterize kronik hava yolu inflamasyonudur</a:t>
            </a:r>
          </a:p>
          <a:p>
            <a:pPr marL="342900" indent="-342900">
              <a:buFont typeface="Wingdings" pitchFamily="2" charset="2"/>
              <a:buChar char="§"/>
            </a:pPr>
            <a:endParaRPr lang="tr-TR" sz="2000" dirty="0">
              <a:solidFill>
                <a:schemeClr val="tx2"/>
              </a:solidFill>
            </a:endParaRPr>
          </a:p>
          <a:p>
            <a:pPr marL="342900" indent="-342900">
              <a:buFont typeface="Wingdings" pitchFamily="2" charset="2"/>
              <a:buChar char="§"/>
            </a:pPr>
            <a:r>
              <a:rPr lang="tr-TR" sz="2000" dirty="0">
                <a:solidFill>
                  <a:schemeClr val="tx2"/>
                </a:solidFill>
              </a:rPr>
              <a:t>Havayolunun çeşitli yapısal değişiklikleri ile ilişkili kronik inflamatuar bir hastalıktır ve klinik ve istatiksel analize göre TH2 ilişkili ve TH2 ilişkisi minimal olarak </a:t>
            </a:r>
            <a:r>
              <a:rPr lang="tr-TR" sz="2000" dirty="0" err="1">
                <a:solidFill>
                  <a:schemeClr val="tx2"/>
                </a:solidFill>
              </a:rPr>
              <a:t>subgruplarda</a:t>
            </a:r>
            <a:r>
              <a:rPr lang="tr-TR" sz="2000" dirty="0">
                <a:solidFill>
                  <a:schemeClr val="tx2"/>
                </a:solidFill>
              </a:rPr>
              <a:t> değerlendirilir </a:t>
            </a:r>
          </a:p>
          <a:p>
            <a:pPr marL="342900" indent="-342900">
              <a:buFont typeface="Arial" panose="020B0604020202020204" pitchFamily="34" charset="0"/>
              <a:buChar char="•"/>
            </a:pPr>
            <a:endParaRPr lang="tr-TR" sz="2000" dirty="0"/>
          </a:p>
        </p:txBody>
      </p:sp>
      <p:pic>
        <p:nvPicPr>
          <p:cNvPr id="5" name="Resim 4">
            <a:extLst>
              <a:ext uri="{FF2B5EF4-FFF2-40B4-BE49-F238E27FC236}">
                <a16:creationId xmlns:a16="http://schemas.microsoft.com/office/drawing/2014/main" id="{B8A17243-EF59-C181-3676-472693584EA8}"/>
              </a:ext>
            </a:extLst>
          </p:cNvPr>
          <p:cNvPicPr>
            <a:picLocks noChangeAspect="1"/>
          </p:cNvPicPr>
          <p:nvPr/>
        </p:nvPicPr>
        <p:blipFill>
          <a:blip r:embed="rId4"/>
          <a:stretch>
            <a:fillRect/>
          </a:stretch>
        </p:blipFill>
        <p:spPr>
          <a:xfrm>
            <a:off x="6597748" y="295822"/>
            <a:ext cx="5308209" cy="14907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CDFE20-EFE3-4B26-9BF0-80204CDE5F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7BC06B74-694C-435B-8AA1-4408A1FB818D}"/>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pic>
        <p:nvPicPr>
          <p:cNvPr id="8" name="Picture 7">
            <a:extLst>
              <a:ext uri="{FF2B5EF4-FFF2-40B4-BE49-F238E27FC236}">
                <a16:creationId xmlns:a16="http://schemas.microsoft.com/office/drawing/2014/main" id="{811DC802-1683-9F4A-914F-B67D50C2F351}"/>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41274A90-B5FE-794F-88C2-555300F647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746" y="247650"/>
            <a:ext cx="6464300" cy="6362700"/>
          </a:xfrm>
          <a:prstGeom prst="rect">
            <a:avLst/>
          </a:prstGeom>
          <a:solidFill>
            <a:schemeClr val="bg1"/>
          </a:solidFill>
          <a:ln w="6350">
            <a:solidFill>
              <a:schemeClr val="bg1">
                <a:lumMod val="85000"/>
              </a:schemeClr>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3237046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0467CF-A05D-8D49-9CC3-588B0608E1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a:extLst>
              <a:ext uri="{FF2B5EF4-FFF2-40B4-BE49-F238E27FC236}">
                <a16:creationId xmlns:a16="http://schemas.microsoft.com/office/drawing/2014/main" id="{231F88CD-DF42-B040-87E6-5BF3C1D39772}"/>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pic>
        <p:nvPicPr>
          <p:cNvPr id="6" name="Picture 5">
            <a:extLst>
              <a:ext uri="{FF2B5EF4-FFF2-40B4-BE49-F238E27FC236}">
                <a16:creationId xmlns:a16="http://schemas.microsoft.com/office/drawing/2014/main" id="{E645AF2B-B8BA-B843-A501-695AB5CF60F8}"/>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2003633" y="280737"/>
            <a:ext cx="12192000" cy="6858000"/>
          </a:xfrm>
          <a:prstGeom prst="rect">
            <a:avLst/>
          </a:prstGeom>
        </p:spPr>
      </p:pic>
      <p:pic>
        <p:nvPicPr>
          <p:cNvPr id="3" name="Picture 2">
            <a:extLst>
              <a:ext uri="{FF2B5EF4-FFF2-40B4-BE49-F238E27FC236}">
                <a16:creationId xmlns:a16="http://schemas.microsoft.com/office/drawing/2014/main" id="{7293DBE4-6ADA-154B-99BA-7ACFD4E87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171" y="155162"/>
            <a:ext cx="4320258" cy="6553200"/>
          </a:xfrm>
          <a:prstGeom prst="rect">
            <a:avLst/>
          </a:prstGeom>
          <a:solidFill>
            <a:schemeClr val="bg1"/>
          </a:solidFill>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3797624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0467CF-A05D-8D49-9CC3-588B0608E1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a:extLst>
              <a:ext uri="{FF2B5EF4-FFF2-40B4-BE49-F238E27FC236}">
                <a16:creationId xmlns:a16="http://schemas.microsoft.com/office/drawing/2014/main" id="{231F88CD-DF42-B040-87E6-5BF3C1D39772}"/>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pic>
        <p:nvPicPr>
          <p:cNvPr id="6" name="Picture 5">
            <a:extLst>
              <a:ext uri="{FF2B5EF4-FFF2-40B4-BE49-F238E27FC236}">
                <a16:creationId xmlns:a16="http://schemas.microsoft.com/office/drawing/2014/main" id="{E645AF2B-B8BA-B843-A501-695AB5CF60F8}"/>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AE7FD6D-4994-5942-9FBA-51660182B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300" y="155162"/>
            <a:ext cx="4441614" cy="5194018"/>
          </a:xfrm>
          <a:prstGeom prst="rect">
            <a:avLst/>
          </a:prstGeom>
          <a:solidFill>
            <a:schemeClr val="bg1"/>
          </a:solidFill>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2479844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0467CF-A05D-8D49-9CC3-588B0608E1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a:extLst>
              <a:ext uri="{FF2B5EF4-FFF2-40B4-BE49-F238E27FC236}">
                <a16:creationId xmlns:a16="http://schemas.microsoft.com/office/drawing/2014/main" id="{231F88CD-DF42-B040-87E6-5BF3C1D39772}"/>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pic>
        <p:nvPicPr>
          <p:cNvPr id="6" name="Picture 5">
            <a:extLst>
              <a:ext uri="{FF2B5EF4-FFF2-40B4-BE49-F238E27FC236}">
                <a16:creationId xmlns:a16="http://schemas.microsoft.com/office/drawing/2014/main" id="{E645AF2B-B8BA-B843-A501-695AB5CF60F8}"/>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32EF3C8-70A8-5442-B601-A5EDCF3C9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4550" y="149638"/>
            <a:ext cx="8953500" cy="6350000"/>
          </a:xfrm>
          <a:prstGeom prst="rect">
            <a:avLst/>
          </a:prstGeom>
          <a:solidFill>
            <a:schemeClr val="bg1"/>
          </a:solidFill>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1806677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0467CF-A05D-8D49-9CC3-588B0608E1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a:extLst>
              <a:ext uri="{FF2B5EF4-FFF2-40B4-BE49-F238E27FC236}">
                <a16:creationId xmlns:a16="http://schemas.microsoft.com/office/drawing/2014/main" id="{231F88CD-DF42-B040-87E6-5BF3C1D39772}"/>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pic>
        <p:nvPicPr>
          <p:cNvPr id="6" name="Picture 5">
            <a:extLst>
              <a:ext uri="{FF2B5EF4-FFF2-40B4-BE49-F238E27FC236}">
                <a16:creationId xmlns:a16="http://schemas.microsoft.com/office/drawing/2014/main" id="{E645AF2B-B8BA-B843-A501-695AB5CF60F8}"/>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D62446C-42E8-8A47-8C05-B70A0256A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29" y="149638"/>
            <a:ext cx="10795000" cy="5638800"/>
          </a:xfrm>
          <a:prstGeom prst="rect">
            <a:avLst/>
          </a:prstGeom>
          <a:solidFill>
            <a:schemeClr val="bg1"/>
          </a:solidFill>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4101486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65827C-C823-1648-9766-4B9A42B03A0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650C24B1-BD5C-1F47-8B2E-49E0ABD15035}"/>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pic>
        <p:nvPicPr>
          <p:cNvPr id="5" name="Picture 4">
            <a:extLst>
              <a:ext uri="{FF2B5EF4-FFF2-40B4-BE49-F238E27FC236}">
                <a16:creationId xmlns:a16="http://schemas.microsoft.com/office/drawing/2014/main" id="{03479E47-F45D-D940-8768-67E5B7106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536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9C96D4-151B-7B4A-98F0-EC4086B679E2}"/>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20E7C35-4D61-C245-B81F-AB0DBD3A6994}"/>
              </a:ext>
            </a:extLst>
          </p:cNvPr>
          <p:cNvPicPr>
            <a:picLocks noChangeAspect="1"/>
          </p:cNvPicPr>
          <p:nvPr/>
        </p:nvPicPr>
        <p:blipFill rotWithShape="1">
          <a:blip r:embed="rId3">
            <a:extLst>
              <a:ext uri="{28A0092B-C50C-407E-A947-70E740481C1C}">
                <a14:useLocalDpi xmlns:a14="http://schemas.microsoft.com/office/drawing/2010/main" val="0"/>
              </a:ext>
            </a:extLst>
          </a:blip>
          <a:srcRect t="5491"/>
          <a:stretch/>
        </p:blipFill>
        <p:spPr>
          <a:xfrm>
            <a:off x="2425700" y="195946"/>
            <a:ext cx="7264400" cy="6481378"/>
          </a:xfrm>
          <a:prstGeom prst="rect">
            <a:avLst/>
          </a:prstGeom>
          <a:solidFill>
            <a:schemeClr val="bg1"/>
          </a:solidFill>
          <a:effectLst>
            <a:outerShdw blurRad="101600" dist="38100" dir="2700000" algn="tl" rotWithShape="0">
              <a:prstClr val="black">
                <a:alpha val="40000"/>
              </a:prstClr>
            </a:outerShdw>
          </a:effectLst>
        </p:spPr>
      </p:pic>
      <p:pic>
        <p:nvPicPr>
          <p:cNvPr id="2" name="Picture 1">
            <a:extLst>
              <a:ext uri="{FF2B5EF4-FFF2-40B4-BE49-F238E27FC236}">
                <a16:creationId xmlns:a16="http://schemas.microsoft.com/office/drawing/2014/main" id="{7365827C-C823-1648-9766-4B9A42B03A0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650C24B1-BD5C-1F47-8B2E-49E0ABD15035}"/>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995243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65827C-C823-1648-9766-4B9A42B03A0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3169" y="58917"/>
            <a:ext cx="788708" cy="8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650C24B1-BD5C-1F47-8B2E-49E0ABD15035}"/>
              </a:ext>
            </a:extLst>
          </p:cNvPr>
          <p:cNvSpPr>
            <a:spLocks noChangeArrowheads="1"/>
          </p:cNvSpPr>
          <p:nvPr/>
        </p:nvSpPr>
        <p:spPr bwMode="auto">
          <a:xfrm>
            <a:off x="8708735" y="6708362"/>
            <a:ext cx="344517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Global Initiative for Asthma 2022, www.ginasthma.org</a:t>
            </a:r>
            <a:endParaRPr kumimoji="0" lang="en-AU" altLang="en-US" sz="1800" b="0" i="0" u="none" strike="noStrike" cap="none" normalizeH="0" baseline="0" dirty="0">
              <a:ln>
                <a:noFill/>
              </a:ln>
              <a:effectLst/>
              <a:latin typeface="Arial" panose="020B0604020202020204" pitchFamily="34" charset="0"/>
            </a:endParaRPr>
          </a:p>
        </p:txBody>
      </p:sp>
      <p:pic>
        <p:nvPicPr>
          <p:cNvPr id="7" name="Picture 6">
            <a:extLst>
              <a:ext uri="{FF2B5EF4-FFF2-40B4-BE49-F238E27FC236}">
                <a16:creationId xmlns:a16="http://schemas.microsoft.com/office/drawing/2014/main" id="{1CC32B8C-3695-7641-A0FC-4AE1E916D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7298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AE94943D-BF43-6E06-BD46-8F3587ECD3AC}"/>
              </a:ext>
            </a:extLst>
          </p:cNvPr>
          <p:cNvSpPr>
            <a:spLocks noGrp="1"/>
          </p:cNvSpPr>
          <p:nvPr>
            <p:ph type="sldNum" sz="quarter" idx="12"/>
          </p:nvPr>
        </p:nvSpPr>
        <p:spPr/>
        <p:txBody>
          <a:bodyPr/>
          <a:lstStyle/>
          <a:p>
            <a:fld id="{6159B35B-56B8-4725-AED7-D632694D5F49}" type="slidenum">
              <a:rPr lang="en-AU" smtClean="0"/>
              <a:t>28</a:t>
            </a:fld>
            <a:endParaRPr lang="en-AU"/>
          </a:p>
        </p:txBody>
      </p:sp>
      <p:pic>
        <p:nvPicPr>
          <p:cNvPr id="3" name="Resim 2">
            <a:extLst>
              <a:ext uri="{FF2B5EF4-FFF2-40B4-BE49-F238E27FC236}">
                <a16:creationId xmlns:a16="http://schemas.microsoft.com/office/drawing/2014/main" id="{7B89BEBE-FA28-ADC0-AF1A-BEE60868AA46}"/>
              </a:ext>
            </a:extLst>
          </p:cNvPr>
          <p:cNvPicPr>
            <a:picLocks noChangeAspect="1"/>
          </p:cNvPicPr>
          <p:nvPr/>
        </p:nvPicPr>
        <p:blipFill>
          <a:blip r:embed="rId2"/>
          <a:stretch>
            <a:fillRect/>
          </a:stretch>
        </p:blipFill>
        <p:spPr>
          <a:xfrm>
            <a:off x="1252028" y="56273"/>
            <a:ext cx="9509760" cy="6344528"/>
          </a:xfrm>
          <a:prstGeom prst="rect">
            <a:avLst/>
          </a:prstGeom>
        </p:spPr>
      </p:pic>
      <p:sp>
        <p:nvSpPr>
          <p:cNvPr id="5" name="Metin kutusu 4">
            <a:extLst>
              <a:ext uri="{FF2B5EF4-FFF2-40B4-BE49-F238E27FC236}">
                <a16:creationId xmlns:a16="http://schemas.microsoft.com/office/drawing/2014/main" id="{7D91B945-65B7-DA2E-AFC9-536BA411847E}"/>
              </a:ext>
            </a:extLst>
          </p:cNvPr>
          <p:cNvSpPr txBox="1"/>
          <p:nvPr/>
        </p:nvSpPr>
        <p:spPr>
          <a:xfrm>
            <a:off x="6850973" y="6512733"/>
            <a:ext cx="8029134" cy="246221"/>
          </a:xfrm>
          <a:prstGeom prst="rect">
            <a:avLst/>
          </a:prstGeom>
          <a:noFill/>
        </p:spPr>
        <p:txBody>
          <a:bodyPr wrap="square">
            <a:spAutoFit/>
          </a:bodyPr>
          <a:lstStyle/>
          <a:p>
            <a:r>
              <a:rPr lang="tr-TR" sz="1000" b="1" dirty="0" err="1">
                <a:solidFill>
                  <a:srgbClr val="B60075"/>
                </a:solidFill>
                <a:effectLst/>
                <a:latin typeface="OTNEJMQuadraat"/>
              </a:rPr>
              <a:t>Biologic</a:t>
            </a:r>
            <a:r>
              <a:rPr lang="tr-TR" sz="1000" b="1" dirty="0">
                <a:solidFill>
                  <a:srgbClr val="B60075"/>
                </a:solidFill>
                <a:effectLst/>
                <a:latin typeface="OTNEJMQuadraat"/>
              </a:rPr>
              <a:t> </a:t>
            </a:r>
            <a:r>
              <a:rPr lang="tr-TR" sz="1000" b="1" dirty="0" err="1">
                <a:solidFill>
                  <a:srgbClr val="B60075"/>
                </a:solidFill>
                <a:effectLst/>
                <a:latin typeface="OTNEJMQuadraat"/>
              </a:rPr>
              <a:t>Therapies</a:t>
            </a:r>
            <a:r>
              <a:rPr lang="tr-TR" sz="1000" b="1" dirty="0">
                <a:solidFill>
                  <a:srgbClr val="B60075"/>
                </a:solidFill>
                <a:effectLst/>
                <a:latin typeface="OTNEJMQuadraat"/>
              </a:rPr>
              <a:t> </a:t>
            </a:r>
            <a:r>
              <a:rPr lang="tr-TR" sz="1000" b="1" dirty="0" err="1">
                <a:solidFill>
                  <a:srgbClr val="B60075"/>
                </a:solidFill>
                <a:effectLst/>
                <a:latin typeface="OTNEJMQuadraat"/>
              </a:rPr>
              <a:t>for</a:t>
            </a:r>
            <a:r>
              <a:rPr lang="tr-TR" sz="1000" b="1" dirty="0">
                <a:solidFill>
                  <a:srgbClr val="B60075"/>
                </a:solidFill>
                <a:effectLst/>
                <a:latin typeface="OTNEJMQuadraat"/>
              </a:rPr>
              <a:t> Severe </a:t>
            </a:r>
            <a:r>
              <a:rPr lang="tr-TR" sz="1000" b="1" dirty="0" err="1">
                <a:solidFill>
                  <a:srgbClr val="B60075"/>
                </a:solidFill>
                <a:effectLst/>
                <a:latin typeface="OTNEJMQuadraat"/>
              </a:rPr>
              <a:t>Asthma</a:t>
            </a:r>
            <a:r>
              <a:rPr lang="tr-TR" sz="1000" b="1" dirty="0">
                <a:solidFill>
                  <a:srgbClr val="B60075"/>
                </a:solidFill>
                <a:latin typeface="OTNEJMQuadraat"/>
              </a:rPr>
              <a:t>,</a:t>
            </a:r>
            <a:r>
              <a:rPr lang="tr-TR" sz="1000" b="1" i="0" dirty="0">
                <a:solidFill>
                  <a:srgbClr val="B60075"/>
                </a:solidFill>
                <a:effectLst/>
                <a:latin typeface="OTNEJMScalaSansLF"/>
              </a:rPr>
              <a:t> </a:t>
            </a:r>
            <a:r>
              <a:rPr lang="tr-TR" sz="1000" b="1" i="0" dirty="0" err="1">
                <a:solidFill>
                  <a:srgbClr val="B60075"/>
                </a:solidFill>
                <a:effectLst/>
                <a:latin typeface="OTNEJMScalaSansLF"/>
              </a:rPr>
              <a:t>January</a:t>
            </a:r>
            <a:r>
              <a:rPr lang="tr-TR" sz="1000" b="1" i="0" dirty="0">
                <a:solidFill>
                  <a:srgbClr val="B60075"/>
                </a:solidFill>
                <a:effectLst/>
                <a:latin typeface="OTNEJMScalaSansLF"/>
              </a:rPr>
              <a:t> 12, 2022,N </a:t>
            </a:r>
            <a:r>
              <a:rPr lang="tr-TR" sz="1000" b="1" i="0" dirty="0" err="1">
                <a:solidFill>
                  <a:srgbClr val="B60075"/>
                </a:solidFill>
                <a:effectLst/>
                <a:latin typeface="OTNEJMScalaSansLF"/>
              </a:rPr>
              <a:t>Engl</a:t>
            </a:r>
            <a:r>
              <a:rPr lang="tr-TR" sz="1000" b="1" i="0" dirty="0">
                <a:solidFill>
                  <a:srgbClr val="B60075"/>
                </a:solidFill>
                <a:effectLst/>
                <a:latin typeface="OTNEJMScalaSansLF"/>
              </a:rPr>
              <a:t> J </a:t>
            </a:r>
            <a:r>
              <a:rPr lang="tr-TR" sz="1000" b="1" i="0" dirty="0" err="1">
                <a:solidFill>
                  <a:srgbClr val="B60075"/>
                </a:solidFill>
                <a:effectLst/>
                <a:latin typeface="OTNEJMScalaSansLF"/>
              </a:rPr>
              <a:t>Med</a:t>
            </a:r>
            <a:r>
              <a:rPr lang="tr-TR" sz="1000" b="1" i="0" dirty="0">
                <a:solidFill>
                  <a:srgbClr val="B60075"/>
                </a:solidFill>
                <a:effectLst/>
                <a:latin typeface="OTNEJMScalaSansLF"/>
              </a:rPr>
              <a:t> 2022;386:157-171</a:t>
            </a:r>
            <a:endParaRPr lang="tr-TR" sz="1000" dirty="0">
              <a:solidFill>
                <a:srgbClr val="B60075"/>
              </a:solidFill>
            </a:endParaRPr>
          </a:p>
        </p:txBody>
      </p:sp>
    </p:spTree>
    <p:extLst>
      <p:ext uri="{BB962C8B-B14F-4D97-AF65-F5344CB8AC3E}">
        <p14:creationId xmlns:p14="http://schemas.microsoft.com/office/powerpoint/2010/main" val="2450868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624004-88DC-5C98-10D5-8BBFC400AF13}"/>
              </a:ext>
            </a:extLst>
          </p:cNvPr>
          <p:cNvSpPr>
            <a:spLocks noGrp="1"/>
          </p:cNvSpPr>
          <p:nvPr>
            <p:ph type="title"/>
          </p:nvPr>
        </p:nvSpPr>
        <p:spPr>
          <a:xfrm>
            <a:off x="716558" y="413971"/>
            <a:ext cx="6268770" cy="1536192"/>
          </a:xfrm>
        </p:spPr>
        <p:txBody>
          <a:bodyPr anchor="b">
            <a:normAutofit/>
          </a:bodyPr>
          <a:lstStyle/>
          <a:p>
            <a:r>
              <a:rPr lang="tr-TR" sz="3600" dirty="0"/>
              <a:t>BİYOLOJİK AJAN ALAN AĞIR ASTIM’DA TAKİP</a:t>
            </a:r>
          </a:p>
        </p:txBody>
      </p:sp>
      <p:sp>
        <p:nvSpPr>
          <p:cNvPr id="3" name="İçerik Yer Tutucusu 2">
            <a:extLst>
              <a:ext uri="{FF2B5EF4-FFF2-40B4-BE49-F238E27FC236}">
                <a16:creationId xmlns:a16="http://schemas.microsoft.com/office/drawing/2014/main" id="{6EADDC7A-E947-1436-89EE-956394ECC3C3}"/>
              </a:ext>
            </a:extLst>
          </p:cNvPr>
          <p:cNvSpPr>
            <a:spLocks noGrp="1"/>
          </p:cNvSpPr>
          <p:nvPr>
            <p:ph idx="1"/>
          </p:nvPr>
        </p:nvSpPr>
        <p:spPr>
          <a:xfrm>
            <a:off x="612648" y="2254411"/>
            <a:ext cx="6268770" cy="2825496"/>
          </a:xfrm>
        </p:spPr>
        <p:txBody>
          <a:bodyPr>
            <a:noAutofit/>
          </a:bodyPr>
          <a:lstStyle/>
          <a:p>
            <a:r>
              <a:rPr lang="tr-TR" dirty="0" err="1"/>
              <a:t>Biyoloik</a:t>
            </a:r>
            <a:r>
              <a:rPr lang="tr-TR" dirty="0"/>
              <a:t> ajan başladıktan 3-4 ay sonra ve her 3-6 ayda bir ek biyolojik tedaviye verilen yanıtı gözden geçirin,</a:t>
            </a:r>
          </a:p>
          <a:p>
            <a:r>
              <a:rPr lang="tr-TR" dirty="0"/>
              <a:t>Astım semptom kontrolü, örneğin Astım Kontrol Testi, Astım Kontrol Anketi (ACQ-5); alevlenmelerin sıklığı ve şiddeti (örneğin, </a:t>
            </a:r>
            <a:r>
              <a:rPr lang="tr-TR" dirty="0" err="1"/>
              <a:t>OKS'ye</a:t>
            </a:r>
            <a:r>
              <a:rPr lang="tr-TR" dirty="0"/>
              <a:t> ihtiyaç duyulup olmadığı), akciğer fonksiyonu,</a:t>
            </a:r>
          </a:p>
          <a:p>
            <a:r>
              <a:rPr lang="tr-TR" dirty="0"/>
              <a:t>Tip 2 komorbiditeler, örneğin nazal </a:t>
            </a:r>
            <a:r>
              <a:rPr lang="tr-TR" dirty="0" err="1"/>
              <a:t>polipozi</a:t>
            </a:r>
            <a:r>
              <a:rPr lang="tr-TR" dirty="0"/>
              <a:t>, atopik dermatit,</a:t>
            </a:r>
          </a:p>
          <a:p>
            <a:r>
              <a:rPr lang="tr-TR" dirty="0"/>
              <a:t>İlaçlar; OKS dozu dahil olmak üzere yoğunluk tedavisi, yan etkiler, uygun fiyat,</a:t>
            </a:r>
          </a:p>
          <a:p>
            <a:r>
              <a:rPr lang="tr-TR" dirty="0"/>
              <a:t>Hasta memnuniyeti.</a:t>
            </a:r>
          </a:p>
        </p:txBody>
      </p:sp>
      <p:pic>
        <p:nvPicPr>
          <p:cNvPr id="4" name="Resim 3" descr="metin, ekran görüntüsü, logo, yazı tipi içeren bir resim&#10;&#10;Açıklama otomatik olarak oluşturuldu">
            <a:extLst>
              <a:ext uri="{FF2B5EF4-FFF2-40B4-BE49-F238E27FC236}">
                <a16:creationId xmlns:a16="http://schemas.microsoft.com/office/drawing/2014/main" id="{3CAE50E8-EC55-6C8A-055E-0403E7C9627B}"/>
              </a:ext>
            </a:extLst>
          </p:cNvPr>
          <p:cNvPicPr>
            <a:picLocks noChangeAspect="1"/>
          </p:cNvPicPr>
          <p:nvPr/>
        </p:nvPicPr>
        <p:blipFill>
          <a:blip r:embed="rId2"/>
          <a:stretch>
            <a:fillRect/>
          </a:stretch>
        </p:blipFill>
        <p:spPr>
          <a:xfrm>
            <a:off x="7494066" y="657247"/>
            <a:ext cx="4237686" cy="5467983"/>
          </a:xfrm>
          <a:prstGeom prst="rect">
            <a:avLst/>
          </a:prstGeom>
        </p:spPr>
      </p:pic>
    </p:spTree>
    <p:extLst>
      <p:ext uri="{BB962C8B-B14F-4D97-AF65-F5344CB8AC3E}">
        <p14:creationId xmlns:p14="http://schemas.microsoft.com/office/powerpoint/2010/main" val="3639383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BD6E9F-2330-9BD8-4CAB-DFAE9BC39B19}"/>
              </a:ext>
            </a:extLst>
          </p:cNvPr>
          <p:cNvSpPr>
            <a:spLocks noGrp="1"/>
          </p:cNvSpPr>
          <p:nvPr>
            <p:ph type="title"/>
          </p:nvPr>
        </p:nvSpPr>
        <p:spPr>
          <a:xfrm>
            <a:off x="770661" y="727522"/>
            <a:ext cx="10256163" cy="430887"/>
          </a:xfrm>
        </p:spPr>
        <p:txBody>
          <a:bodyPr/>
          <a:lstStyle/>
          <a:p>
            <a:r>
              <a:rPr lang="tr-TR" dirty="0"/>
              <a:t>PREVALANS</a:t>
            </a:r>
          </a:p>
        </p:txBody>
      </p:sp>
      <p:sp>
        <p:nvSpPr>
          <p:cNvPr id="3" name="İçerik Yer Tutucusu 2">
            <a:extLst>
              <a:ext uri="{FF2B5EF4-FFF2-40B4-BE49-F238E27FC236}">
                <a16:creationId xmlns:a16="http://schemas.microsoft.com/office/drawing/2014/main" id="{CB034940-DB86-E028-E543-34AAB63D426A}"/>
              </a:ext>
            </a:extLst>
          </p:cNvPr>
          <p:cNvSpPr>
            <a:spLocks noGrp="1"/>
          </p:cNvSpPr>
          <p:nvPr>
            <p:ph idx="1"/>
          </p:nvPr>
        </p:nvSpPr>
        <p:spPr>
          <a:xfrm>
            <a:off x="760268" y="1843568"/>
            <a:ext cx="11088688" cy="4486275"/>
          </a:xfrm>
        </p:spPr>
        <p:txBody>
          <a:bodyPr/>
          <a:lstStyle/>
          <a:p>
            <a:pPr marL="342900" indent="-342900">
              <a:buFont typeface="Wingdings" panose="05000000000000000000" pitchFamily="2" charset="2"/>
              <a:buChar char="§"/>
            </a:pPr>
            <a:r>
              <a:rPr lang="tr-TR" dirty="0"/>
              <a:t>En sık rastlanan kronik hastalıklardan biridir.</a:t>
            </a:r>
          </a:p>
          <a:p>
            <a:pPr marL="342900" indent="-342900">
              <a:buFont typeface="Wingdings" panose="05000000000000000000" pitchFamily="2" charset="2"/>
              <a:buChar char="§"/>
            </a:pPr>
            <a:r>
              <a:rPr lang="tr-TR" dirty="0"/>
              <a:t>Dünya çapında 300 milyon kişiyi etkilediği tahmin edilmektedir.</a:t>
            </a:r>
          </a:p>
          <a:p>
            <a:pPr marL="342900" indent="-342900">
              <a:buFont typeface="Wingdings" panose="05000000000000000000" pitchFamily="2" charset="2"/>
              <a:buChar char="§"/>
            </a:pPr>
            <a:r>
              <a:rPr lang="tr-TR" dirty="0"/>
              <a:t>Bu rakamın ülkemiz için yaklaşık 3.5 milyon kişi civarında olduğu düşünülmektedir.</a:t>
            </a:r>
          </a:p>
          <a:p>
            <a:pPr marL="342900" indent="-342900">
              <a:buFont typeface="Wingdings" panose="05000000000000000000" pitchFamily="2" charset="2"/>
              <a:buChar char="§"/>
            </a:pPr>
            <a:r>
              <a:rPr lang="tr-TR" dirty="0"/>
              <a:t>Yaklaşık olarak % 1-28 arasında </a:t>
            </a:r>
          </a:p>
        </p:txBody>
      </p:sp>
      <p:sp>
        <p:nvSpPr>
          <p:cNvPr id="4" name="Metin Yer Tutucusu 3">
            <a:extLst>
              <a:ext uri="{FF2B5EF4-FFF2-40B4-BE49-F238E27FC236}">
                <a16:creationId xmlns:a16="http://schemas.microsoft.com/office/drawing/2014/main" id="{95D73B91-7294-8F1B-05ED-4561A8F4E243}"/>
              </a:ext>
            </a:extLst>
          </p:cNvPr>
          <p:cNvSpPr>
            <a:spLocks noGrp="1"/>
          </p:cNvSpPr>
          <p:nvPr>
            <p:ph type="body" sz="quarter" idx="10"/>
          </p:nvPr>
        </p:nvSpPr>
        <p:spPr/>
        <p:txBody>
          <a:bodyPr/>
          <a:lstStyle/>
          <a:p>
            <a:endParaRPr lang="tr-TR"/>
          </a:p>
        </p:txBody>
      </p:sp>
      <p:pic>
        <p:nvPicPr>
          <p:cNvPr id="5" name="Resim 4">
            <a:extLst>
              <a:ext uri="{FF2B5EF4-FFF2-40B4-BE49-F238E27FC236}">
                <a16:creationId xmlns:a16="http://schemas.microsoft.com/office/drawing/2014/main" id="{68693CAB-4BC8-17C0-17BC-1B780CC28382}"/>
              </a:ext>
            </a:extLst>
          </p:cNvPr>
          <p:cNvPicPr>
            <a:picLocks noChangeAspect="1"/>
          </p:cNvPicPr>
          <p:nvPr/>
        </p:nvPicPr>
        <p:blipFill>
          <a:blip r:embed="rId2"/>
          <a:stretch>
            <a:fillRect/>
          </a:stretch>
        </p:blipFill>
        <p:spPr>
          <a:xfrm>
            <a:off x="6883387" y="3526899"/>
            <a:ext cx="4388177" cy="2897944"/>
          </a:xfrm>
          <a:prstGeom prst="rect">
            <a:avLst/>
          </a:prstGeom>
        </p:spPr>
      </p:pic>
      <p:pic>
        <p:nvPicPr>
          <p:cNvPr id="6" name="Resim 5">
            <a:extLst>
              <a:ext uri="{FF2B5EF4-FFF2-40B4-BE49-F238E27FC236}">
                <a16:creationId xmlns:a16="http://schemas.microsoft.com/office/drawing/2014/main" id="{58DCC4EF-F8B4-11F1-312F-91965C16895F}"/>
              </a:ext>
            </a:extLst>
          </p:cNvPr>
          <p:cNvPicPr>
            <a:picLocks noChangeAspect="1"/>
          </p:cNvPicPr>
          <p:nvPr/>
        </p:nvPicPr>
        <p:blipFill>
          <a:blip r:embed="rId3"/>
          <a:stretch>
            <a:fillRect/>
          </a:stretch>
        </p:blipFill>
        <p:spPr>
          <a:xfrm>
            <a:off x="6030764" y="215523"/>
            <a:ext cx="5240800" cy="1767404"/>
          </a:xfrm>
          <a:prstGeom prst="rect">
            <a:avLst/>
          </a:prstGeom>
        </p:spPr>
      </p:pic>
    </p:spTree>
    <p:extLst>
      <p:ext uri="{BB962C8B-B14F-4D97-AF65-F5344CB8AC3E}">
        <p14:creationId xmlns:p14="http://schemas.microsoft.com/office/powerpoint/2010/main" val="2510974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22713E-219F-FC2F-C732-A7947B53A43E}"/>
              </a:ext>
            </a:extLst>
          </p:cNvPr>
          <p:cNvSpPr>
            <a:spLocks noGrp="1"/>
          </p:cNvSpPr>
          <p:nvPr>
            <p:ph type="title"/>
          </p:nvPr>
        </p:nvSpPr>
        <p:spPr/>
        <p:txBody>
          <a:bodyPr/>
          <a:lstStyle/>
          <a:p>
            <a:r>
              <a:rPr lang="tr-TR" dirty="0"/>
              <a:t>Tip 2 hedefli tedaviye yanıt iyi ise;</a:t>
            </a:r>
          </a:p>
        </p:txBody>
      </p:sp>
      <p:sp>
        <p:nvSpPr>
          <p:cNvPr id="3" name="İçerik Yer Tutucusu 2">
            <a:extLst>
              <a:ext uri="{FF2B5EF4-FFF2-40B4-BE49-F238E27FC236}">
                <a16:creationId xmlns:a16="http://schemas.microsoft.com/office/drawing/2014/main" id="{2AAEF63B-1426-AF3C-AE09-F3443D2F1EF6}"/>
              </a:ext>
            </a:extLst>
          </p:cNvPr>
          <p:cNvSpPr>
            <a:spLocks noGrp="1"/>
          </p:cNvSpPr>
          <p:nvPr>
            <p:ph idx="1"/>
          </p:nvPr>
        </p:nvSpPr>
        <p:spPr/>
        <p:txBody>
          <a:bodyPr>
            <a:normAutofit/>
          </a:bodyPr>
          <a:lstStyle/>
          <a:p>
            <a:r>
              <a:rPr lang="tr-TR" sz="1800" dirty="0">
                <a:effectLst/>
              </a:rPr>
              <a:t>Her bir astım ilacına olan ihtiyacı her 3-6 ayda bir yeniden değerlendirin, ancak IKS içeren tedaviyi tamamen durdurmayın,</a:t>
            </a:r>
          </a:p>
          <a:p>
            <a:r>
              <a:rPr lang="tr-TR" sz="1800" dirty="0">
                <a:effectLst/>
              </a:rPr>
              <a:t>Önemli olumsuz etkileri nedeniyle önce </a:t>
            </a:r>
            <a:r>
              <a:rPr lang="tr-TR" sz="1800" dirty="0" err="1">
                <a:effectLst/>
              </a:rPr>
              <a:t>OKS'yi</a:t>
            </a:r>
            <a:r>
              <a:rPr lang="tr-TR" sz="1800" dirty="0">
                <a:effectLst/>
              </a:rPr>
              <a:t> kademeli olarak azaltmayı veya durdurmayı düşünün,</a:t>
            </a:r>
          </a:p>
          <a:p>
            <a:r>
              <a:rPr lang="tr-TR" sz="1800" dirty="0" err="1">
                <a:effectLst/>
              </a:rPr>
              <a:t>İnhale</a:t>
            </a:r>
            <a:r>
              <a:rPr lang="tr-TR" sz="1800" dirty="0">
                <a:effectLst/>
              </a:rPr>
              <a:t> tedaviler için, 3-6 ay sonra IKS dozunu azaltmayı düşünün, ancak IKS tedavisini tamamen durdurmayın, </a:t>
            </a:r>
          </a:p>
          <a:p>
            <a:r>
              <a:rPr lang="tr-TR" sz="1800" dirty="0">
                <a:effectLst/>
              </a:rPr>
              <a:t>Biyolojik tedavinin durdurulmasına ilişkin çok az çalışma vardır, bu çalışmalarda biyolojik tedavinin kesilmesinden sonra birçok hastada semptom kontrolü kötüleşmesi ve/veya alevlenmeler tekrarlamış.</a:t>
            </a:r>
          </a:p>
          <a:p>
            <a:endParaRPr lang="tr-TR" dirty="0"/>
          </a:p>
        </p:txBody>
      </p:sp>
    </p:spTree>
    <p:extLst>
      <p:ext uri="{BB962C8B-B14F-4D97-AF65-F5344CB8AC3E}">
        <p14:creationId xmlns:p14="http://schemas.microsoft.com/office/powerpoint/2010/main" val="2318996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2C2E7B-CF93-517D-5664-5003F12EA014}"/>
              </a:ext>
            </a:extLst>
          </p:cNvPr>
          <p:cNvSpPr>
            <a:spLocks noGrp="1"/>
          </p:cNvSpPr>
          <p:nvPr>
            <p:ph type="title"/>
          </p:nvPr>
        </p:nvSpPr>
        <p:spPr/>
        <p:txBody>
          <a:bodyPr>
            <a:normAutofit/>
          </a:bodyPr>
          <a:lstStyle/>
          <a:p>
            <a:r>
              <a:rPr lang="tr-TR" dirty="0"/>
              <a:t>Tip 2 hedefli tedaviye yanıt iyi değil ise;</a:t>
            </a:r>
          </a:p>
        </p:txBody>
      </p:sp>
      <p:sp>
        <p:nvSpPr>
          <p:cNvPr id="3" name="İçerik Yer Tutucusu 2">
            <a:extLst>
              <a:ext uri="{FF2B5EF4-FFF2-40B4-BE49-F238E27FC236}">
                <a16:creationId xmlns:a16="http://schemas.microsoft.com/office/drawing/2014/main" id="{0BC53616-23A8-20E8-59D6-A1EC6D11FC64}"/>
              </a:ext>
            </a:extLst>
          </p:cNvPr>
          <p:cNvSpPr>
            <a:spLocks noGrp="1"/>
          </p:cNvSpPr>
          <p:nvPr>
            <p:ph idx="1"/>
          </p:nvPr>
        </p:nvSpPr>
        <p:spPr/>
        <p:txBody>
          <a:bodyPr>
            <a:normAutofit/>
          </a:bodyPr>
          <a:lstStyle/>
          <a:p>
            <a:r>
              <a:rPr lang="tr-TR" sz="2000" dirty="0">
                <a:effectLst/>
              </a:rPr>
              <a:t>Biyolojik tedaviyi kesin</a:t>
            </a:r>
            <a:r>
              <a:rPr lang="tr-TR" sz="2000" dirty="0"/>
              <a:t> s</a:t>
            </a:r>
            <a:r>
              <a:rPr lang="tr-TR" sz="2000" dirty="0">
                <a:effectLst/>
              </a:rPr>
              <a:t>emptomlara, alevlenmelere ve düşük yaşam kalitesine katkıda bulunan faktörleri gözden geçirin,</a:t>
            </a:r>
          </a:p>
          <a:p>
            <a:r>
              <a:rPr lang="tr-TR" sz="2000" dirty="0">
                <a:effectLst/>
              </a:rPr>
              <a:t>Tanı/ayırıcı tanı, </a:t>
            </a:r>
            <a:r>
              <a:rPr lang="tr-TR" sz="2000" dirty="0" err="1">
                <a:effectLst/>
              </a:rPr>
              <a:t>inhaler</a:t>
            </a:r>
            <a:r>
              <a:rPr lang="tr-TR" sz="2000" dirty="0">
                <a:effectLst/>
              </a:rPr>
              <a:t> tekniği, bağlılık, sigara ve evde veya işte diğer çevresel maruziyetler dahil olmak üzere değiştirilebilir risk faktörleri ve tetikleyiciler, obezite, ilaç yan etkileri veya ilaç etkileşimleri, </a:t>
            </a:r>
            <a:r>
              <a:rPr lang="tr-TR" sz="2000" dirty="0" err="1">
                <a:effectLst/>
              </a:rPr>
              <a:t>sosyo</a:t>
            </a:r>
            <a:r>
              <a:rPr lang="tr-TR" sz="2000" dirty="0">
                <a:effectLst/>
              </a:rPr>
              <a:t>-ekonomik ve zihinsel sağlık sorunları dahil olmak üzere komorbiditelere bakın,</a:t>
            </a:r>
          </a:p>
          <a:p>
            <a:r>
              <a:rPr lang="tr-TR" sz="2000" dirty="0">
                <a:effectLst/>
              </a:rPr>
              <a:t>Ek incelemeleri göz önünde bulundurun (henüz yapılmamışsa),</a:t>
            </a:r>
          </a:p>
          <a:p>
            <a:r>
              <a:rPr lang="tr-TR" sz="2000" dirty="0">
                <a:effectLst/>
              </a:rPr>
              <a:t>Ek düşük doz </a:t>
            </a:r>
            <a:r>
              <a:rPr lang="tr-TR" sz="2000" dirty="0" err="1">
                <a:effectLst/>
              </a:rPr>
              <a:t>azitromisin</a:t>
            </a:r>
            <a:r>
              <a:rPr lang="tr-TR" sz="2000" dirty="0">
                <a:effectLst/>
              </a:rPr>
              <a:t> (sadece yetişkinler),</a:t>
            </a:r>
          </a:p>
          <a:p>
            <a:r>
              <a:rPr lang="tr-TR" sz="2000" dirty="0">
                <a:effectLst/>
              </a:rPr>
              <a:t>Son çare olarak, ek düşük doz </a:t>
            </a:r>
            <a:r>
              <a:rPr lang="tr-TR" sz="2000" dirty="0" err="1">
                <a:effectLst/>
              </a:rPr>
              <a:t>OKS'yi</a:t>
            </a:r>
            <a:r>
              <a:rPr lang="tr-TR" sz="2000" dirty="0">
                <a:effectLst/>
              </a:rPr>
              <a:t> düşünün.</a:t>
            </a:r>
            <a:endParaRPr lang="tr-TR" sz="2000" dirty="0"/>
          </a:p>
        </p:txBody>
      </p:sp>
    </p:spTree>
    <p:extLst>
      <p:ext uri="{BB962C8B-B14F-4D97-AF65-F5344CB8AC3E}">
        <p14:creationId xmlns:p14="http://schemas.microsoft.com/office/powerpoint/2010/main" val="1538810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C4915-5F63-70FA-AA3F-48C569904592}"/>
              </a:ext>
            </a:extLst>
          </p:cNvPr>
          <p:cNvSpPr>
            <a:spLocks noGrp="1"/>
          </p:cNvSpPr>
          <p:nvPr>
            <p:ph type="title"/>
          </p:nvPr>
        </p:nvSpPr>
        <p:spPr/>
        <p:txBody>
          <a:bodyPr/>
          <a:lstStyle/>
          <a:p>
            <a:r>
              <a:rPr lang="tr-TR" dirty="0"/>
              <a:t>ASTIMDA REMİSYON KAVRAMI</a:t>
            </a:r>
          </a:p>
        </p:txBody>
      </p:sp>
      <p:sp>
        <p:nvSpPr>
          <p:cNvPr id="3" name="İçerik Yer Tutucusu 2">
            <a:extLst>
              <a:ext uri="{FF2B5EF4-FFF2-40B4-BE49-F238E27FC236}">
                <a16:creationId xmlns:a16="http://schemas.microsoft.com/office/drawing/2014/main" id="{DC4C8AB1-8D03-B05D-A9DE-9E21768B6FBF}"/>
              </a:ext>
            </a:extLst>
          </p:cNvPr>
          <p:cNvSpPr>
            <a:spLocks noGrp="1"/>
          </p:cNvSpPr>
          <p:nvPr>
            <p:ph idx="1"/>
          </p:nvPr>
        </p:nvSpPr>
        <p:spPr/>
        <p:txBody>
          <a:bodyPr vert="horz" lIns="91440" tIns="45720" rIns="91440" bIns="45720" rtlCol="0" anchor="t">
            <a:normAutofit fontScale="92500" lnSpcReduction="10000"/>
          </a:bodyPr>
          <a:lstStyle/>
          <a:p>
            <a:pPr marL="0" indent="0"/>
            <a:r>
              <a:rPr lang="tr-TR" sz="2400" dirty="0">
                <a:ea typeface="+mn-lt"/>
                <a:cs typeface="+mn-lt"/>
              </a:rPr>
              <a:t>Hastalık remisyonu, kendiliğinden veya tedavi ile düşük hastalık aktivitesi veya hastalık aktivitesinin olmaması olarak tanımlanır.</a:t>
            </a:r>
            <a:endParaRPr lang="tr-TR" sz="2400" dirty="0"/>
          </a:p>
          <a:p>
            <a:pPr marL="0" indent="0"/>
            <a:r>
              <a:rPr lang="tr-TR" sz="2400" dirty="0">
                <a:ea typeface="+mn-lt"/>
                <a:cs typeface="+mn-lt"/>
              </a:rPr>
              <a:t>Ancak astımda klinik remisyon gelişse bile kronik hava yolu inflamasyonu ve buna bağlı gelişen </a:t>
            </a:r>
            <a:r>
              <a:rPr lang="tr-TR" sz="2400" dirty="0" err="1">
                <a:ea typeface="+mn-lt"/>
                <a:cs typeface="+mn-lt"/>
              </a:rPr>
              <a:t>remodeling</a:t>
            </a:r>
            <a:r>
              <a:rPr lang="tr-TR" sz="2400" dirty="0">
                <a:ea typeface="+mn-lt"/>
                <a:cs typeface="+mn-lt"/>
              </a:rPr>
              <a:t> nedeniyle hastalığın alevlenmesi </a:t>
            </a:r>
            <a:r>
              <a:rPr lang="tr-TR" sz="2400" dirty="0" err="1">
                <a:ea typeface="+mn-lt"/>
                <a:cs typeface="+mn-lt"/>
              </a:rPr>
              <a:t>gelişebilİr</a:t>
            </a:r>
            <a:r>
              <a:rPr lang="tr-TR" sz="2400" dirty="0">
                <a:ea typeface="+mn-lt"/>
                <a:cs typeface="+mn-lt"/>
              </a:rPr>
              <a:t> bu nedenle remisyon kür düşündürmemeli.</a:t>
            </a:r>
            <a:r>
              <a:rPr lang="tr-TR" sz="2400" baseline="30000" dirty="0">
                <a:ea typeface="+mn-lt"/>
                <a:cs typeface="+mn-lt"/>
              </a:rPr>
              <a:t>1</a:t>
            </a:r>
          </a:p>
          <a:p>
            <a:pPr marL="0" indent="0"/>
            <a:r>
              <a:rPr lang="tr-TR" sz="2400" dirty="0">
                <a:ea typeface="+mn-lt"/>
                <a:cs typeface="+mn-lt"/>
              </a:rPr>
              <a:t>Klinik remisyon; 12 ay veya daha uzun süreli semptomların ve atakların yokluğuyla beraber akciğer fonksiyonlarının stabil veya normal olmasıdır.</a:t>
            </a:r>
            <a:r>
              <a:rPr lang="tr-TR" sz="2400" baseline="30000" dirty="0">
                <a:ea typeface="+mn-lt"/>
                <a:cs typeface="+mn-lt"/>
              </a:rPr>
              <a:t>2</a:t>
            </a:r>
            <a:endParaRPr lang="tr-TR" sz="2400" baseline="30000" dirty="0"/>
          </a:p>
          <a:p>
            <a:pPr marL="0" indent="0"/>
            <a:r>
              <a:rPr lang="tr-TR" sz="2400" dirty="0">
                <a:ea typeface="+mn-lt"/>
                <a:cs typeface="+mn-lt"/>
              </a:rPr>
              <a:t>Tam remisyon ise, klinik remisyona ek olarak astımla ilişkili hava yolu inflamasyonunun rezolüsyonu olarak tanımlanmıştır. </a:t>
            </a:r>
            <a:r>
              <a:rPr lang="tr-TR" sz="2400" baseline="30000" dirty="0">
                <a:ea typeface="+mn-lt"/>
                <a:cs typeface="+mn-lt"/>
              </a:rPr>
              <a:t>1</a:t>
            </a:r>
            <a:endParaRPr lang="tr-TR" sz="2400" baseline="30000" dirty="0"/>
          </a:p>
          <a:p>
            <a:pPr marL="0" indent="0"/>
            <a:r>
              <a:rPr lang="tr-TR" sz="2400" dirty="0"/>
              <a:t>Remisyon oranı %2-7 olup, geç başlangıçlı astımda ise %2-17 oranında.</a:t>
            </a:r>
            <a:r>
              <a:rPr lang="tr-TR" sz="2400" baseline="30000" dirty="0"/>
              <a:t>1-3</a:t>
            </a:r>
          </a:p>
          <a:p>
            <a:pPr marL="0" indent="0">
              <a:buNone/>
            </a:pPr>
            <a:endParaRPr lang="tr-TR" dirty="0"/>
          </a:p>
          <a:p>
            <a:pPr marL="0" indent="0" algn="just">
              <a:lnSpc>
                <a:spcPct val="110000"/>
              </a:lnSpc>
              <a:spcBef>
                <a:spcPts val="600"/>
              </a:spcBef>
              <a:buNone/>
            </a:pPr>
            <a:endParaRPr lang="tr-TR" sz="900" b="0" dirty="0">
              <a:solidFill>
                <a:srgbClr val="191919"/>
              </a:solidFill>
              <a:effectLst/>
            </a:endParaRPr>
          </a:p>
          <a:p>
            <a:pPr marL="0" indent="0"/>
            <a:endParaRPr lang="tr-TR" dirty="0"/>
          </a:p>
        </p:txBody>
      </p:sp>
      <p:sp>
        <p:nvSpPr>
          <p:cNvPr id="5" name="Metin kutusu 4">
            <a:extLst>
              <a:ext uri="{FF2B5EF4-FFF2-40B4-BE49-F238E27FC236}">
                <a16:creationId xmlns:a16="http://schemas.microsoft.com/office/drawing/2014/main" id="{6F3F10F6-8A4E-665C-87E3-5E07E632C255}"/>
              </a:ext>
            </a:extLst>
          </p:cNvPr>
          <p:cNvSpPr txBox="1"/>
          <p:nvPr/>
        </p:nvSpPr>
        <p:spPr>
          <a:xfrm>
            <a:off x="3224653" y="5922268"/>
            <a:ext cx="8974282" cy="1020279"/>
          </a:xfrm>
          <a:prstGeom prst="rect">
            <a:avLst/>
          </a:prstGeom>
          <a:noFill/>
        </p:spPr>
        <p:txBody>
          <a:bodyPr wrap="square">
            <a:spAutoFit/>
          </a:bodyPr>
          <a:lstStyle/>
          <a:p>
            <a:pPr marL="0" indent="0" algn="just">
              <a:spcBef>
                <a:spcPts val="600"/>
              </a:spcBef>
              <a:buNone/>
            </a:pPr>
            <a:r>
              <a:rPr lang="tr-TR" sz="900" dirty="0"/>
              <a:t>1.</a:t>
            </a:r>
            <a:r>
              <a:rPr lang="tr-TR" sz="900" b="0" dirty="0">
                <a:solidFill>
                  <a:srgbClr val="191919"/>
                </a:solidFill>
                <a:effectLst/>
              </a:rPr>
              <a:t>Menzies-Gow A, </a:t>
            </a:r>
            <a:r>
              <a:rPr lang="tr-TR" sz="900" b="0" dirty="0" err="1">
                <a:solidFill>
                  <a:srgbClr val="191919"/>
                </a:solidFill>
                <a:effectLst/>
              </a:rPr>
              <a:t>Bafadhel</a:t>
            </a:r>
            <a:r>
              <a:rPr lang="tr-TR" sz="900" b="0" dirty="0">
                <a:solidFill>
                  <a:srgbClr val="191919"/>
                </a:solidFill>
                <a:effectLst/>
              </a:rPr>
              <a:t> M, </a:t>
            </a:r>
            <a:r>
              <a:rPr lang="tr-TR" sz="900" b="0" dirty="0" err="1">
                <a:solidFill>
                  <a:srgbClr val="191919"/>
                </a:solidFill>
                <a:effectLst/>
              </a:rPr>
              <a:t>Busse</a:t>
            </a:r>
            <a:r>
              <a:rPr lang="tr-TR" sz="900" b="0" dirty="0">
                <a:solidFill>
                  <a:srgbClr val="191919"/>
                </a:solidFill>
                <a:effectLst/>
              </a:rPr>
              <a:t> WW, et al. An </a:t>
            </a:r>
            <a:r>
              <a:rPr lang="tr-TR" sz="900" b="0" dirty="0" err="1">
                <a:solidFill>
                  <a:srgbClr val="191919"/>
                </a:solidFill>
                <a:effectLst/>
              </a:rPr>
              <a:t>expert</a:t>
            </a:r>
            <a:r>
              <a:rPr lang="tr-TR" sz="900" b="0" dirty="0">
                <a:solidFill>
                  <a:srgbClr val="191919"/>
                </a:solidFill>
                <a:effectLst/>
              </a:rPr>
              <a:t> </a:t>
            </a:r>
            <a:r>
              <a:rPr lang="tr-TR" sz="900" b="0" dirty="0" err="1">
                <a:solidFill>
                  <a:srgbClr val="191919"/>
                </a:solidFill>
                <a:effectLst/>
              </a:rPr>
              <a:t>consensus</a:t>
            </a:r>
            <a:r>
              <a:rPr lang="tr-TR" sz="900" b="0" dirty="0">
                <a:solidFill>
                  <a:srgbClr val="191919"/>
                </a:solidFill>
                <a:effectLst/>
              </a:rPr>
              <a:t> </a:t>
            </a:r>
            <a:r>
              <a:rPr lang="tr-TR" sz="900" b="0" dirty="0" err="1">
                <a:solidFill>
                  <a:srgbClr val="191919"/>
                </a:solidFill>
                <a:effectLst/>
              </a:rPr>
              <a:t>framework</a:t>
            </a:r>
            <a:r>
              <a:rPr lang="tr-TR" sz="900" b="0" dirty="0">
                <a:solidFill>
                  <a:srgbClr val="191919"/>
                </a:solidFill>
                <a:effectLst/>
              </a:rPr>
              <a:t> </a:t>
            </a:r>
            <a:r>
              <a:rPr lang="tr-TR" sz="900" b="0" dirty="0" err="1">
                <a:solidFill>
                  <a:srgbClr val="191919"/>
                </a:solidFill>
                <a:effectLst/>
              </a:rPr>
              <a:t>for</a:t>
            </a:r>
            <a:r>
              <a:rPr lang="tr-TR" sz="900" b="0" dirty="0">
                <a:solidFill>
                  <a:srgbClr val="191919"/>
                </a:solidFill>
                <a:effectLst/>
              </a:rPr>
              <a:t> </a:t>
            </a:r>
            <a:r>
              <a:rPr lang="tr-TR" sz="900" b="0" dirty="0" err="1">
                <a:solidFill>
                  <a:srgbClr val="191919"/>
                </a:solidFill>
                <a:effectLst/>
              </a:rPr>
              <a:t>asthma</a:t>
            </a:r>
            <a:r>
              <a:rPr lang="tr-TR" sz="900" b="0" dirty="0">
                <a:solidFill>
                  <a:srgbClr val="191919"/>
                </a:solidFill>
                <a:effectLst/>
              </a:rPr>
              <a:t> </a:t>
            </a:r>
            <a:r>
              <a:rPr lang="tr-TR" sz="900" b="0" dirty="0" err="1">
                <a:solidFill>
                  <a:srgbClr val="191919"/>
                </a:solidFill>
                <a:effectLst/>
              </a:rPr>
              <a:t>remis</a:t>
            </a:r>
            <a:r>
              <a:rPr lang="tr-TR" sz="900" b="0" dirty="0">
                <a:solidFill>
                  <a:srgbClr val="191919"/>
                </a:solidFill>
                <a:effectLst/>
              </a:rPr>
              <a:t>- </a:t>
            </a:r>
            <a:r>
              <a:rPr lang="tr-TR" sz="900" b="0" dirty="0" err="1">
                <a:solidFill>
                  <a:srgbClr val="191919"/>
                </a:solidFill>
                <a:effectLst/>
              </a:rPr>
              <a:t>sion</a:t>
            </a:r>
            <a:r>
              <a:rPr lang="tr-TR" sz="900" b="0" dirty="0">
                <a:solidFill>
                  <a:srgbClr val="191919"/>
                </a:solidFill>
                <a:effectLst/>
              </a:rPr>
              <a:t> as a </a:t>
            </a:r>
            <a:r>
              <a:rPr lang="tr-TR" sz="900" b="0" dirty="0" err="1">
                <a:solidFill>
                  <a:srgbClr val="191919"/>
                </a:solidFill>
                <a:effectLst/>
              </a:rPr>
              <a:t>treatment</a:t>
            </a:r>
            <a:r>
              <a:rPr lang="tr-TR" sz="900" b="0" dirty="0">
                <a:solidFill>
                  <a:srgbClr val="191919"/>
                </a:solidFill>
                <a:effectLst/>
              </a:rPr>
              <a:t> </a:t>
            </a:r>
            <a:r>
              <a:rPr lang="tr-TR" sz="900" b="0" dirty="0" err="1">
                <a:solidFill>
                  <a:srgbClr val="191919"/>
                </a:solidFill>
                <a:effectLst/>
              </a:rPr>
              <a:t>goal</a:t>
            </a:r>
            <a:r>
              <a:rPr lang="tr-TR" sz="900" b="0" dirty="0">
                <a:solidFill>
                  <a:srgbClr val="191919"/>
                </a:solidFill>
                <a:effectLst/>
              </a:rPr>
              <a:t>. J </a:t>
            </a:r>
            <a:r>
              <a:rPr lang="tr-TR" sz="900" b="0" dirty="0" err="1">
                <a:solidFill>
                  <a:srgbClr val="191919"/>
                </a:solidFill>
                <a:effectLst/>
              </a:rPr>
              <a:t>Allergy</a:t>
            </a:r>
            <a:r>
              <a:rPr lang="tr-TR" sz="900" b="0" dirty="0">
                <a:solidFill>
                  <a:srgbClr val="191919"/>
                </a:solidFill>
                <a:effectLst/>
              </a:rPr>
              <a:t> </a:t>
            </a:r>
            <a:r>
              <a:rPr lang="tr-TR" sz="900" b="0" dirty="0" err="1">
                <a:solidFill>
                  <a:srgbClr val="191919"/>
                </a:solidFill>
                <a:effectLst/>
              </a:rPr>
              <a:t>Clin</a:t>
            </a:r>
            <a:r>
              <a:rPr lang="tr-TR" sz="900" b="0" dirty="0">
                <a:solidFill>
                  <a:srgbClr val="191919"/>
                </a:solidFill>
                <a:effectLst/>
              </a:rPr>
              <a:t> </a:t>
            </a:r>
            <a:r>
              <a:rPr lang="tr-TR" sz="900" b="0" dirty="0" err="1">
                <a:solidFill>
                  <a:srgbClr val="191919"/>
                </a:solidFill>
                <a:effectLst/>
              </a:rPr>
              <a:t>Immunol</a:t>
            </a:r>
            <a:r>
              <a:rPr lang="tr-TR" sz="900" b="0" dirty="0">
                <a:solidFill>
                  <a:srgbClr val="191919"/>
                </a:solidFill>
                <a:effectLst/>
              </a:rPr>
              <a:t> 2020; 145: 757-65. </a:t>
            </a:r>
          </a:p>
          <a:p>
            <a:pPr marL="0" indent="0" algn="just">
              <a:spcBef>
                <a:spcPts val="600"/>
              </a:spcBef>
              <a:buNone/>
            </a:pPr>
            <a:r>
              <a:rPr lang="tr-TR" sz="900" b="0" dirty="0">
                <a:solidFill>
                  <a:srgbClr val="191919"/>
                </a:solidFill>
                <a:effectLst/>
              </a:rPr>
              <a:t>2.Thomas D, McDonald VM, </a:t>
            </a:r>
            <a:r>
              <a:rPr lang="tr-TR" sz="900" b="0" dirty="0" err="1">
                <a:solidFill>
                  <a:srgbClr val="191919"/>
                </a:solidFill>
                <a:effectLst/>
              </a:rPr>
              <a:t>Pavord</a:t>
            </a:r>
            <a:r>
              <a:rPr lang="tr-TR" sz="900" b="0" dirty="0">
                <a:solidFill>
                  <a:srgbClr val="191919"/>
                </a:solidFill>
                <a:effectLst/>
              </a:rPr>
              <a:t> ID, Gibson PG. </a:t>
            </a:r>
            <a:r>
              <a:rPr lang="tr-TR" sz="900" b="0" dirty="0" err="1">
                <a:solidFill>
                  <a:srgbClr val="191919"/>
                </a:solidFill>
                <a:effectLst/>
              </a:rPr>
              <a:t>Asthma</a:t>
            </a:r>
            <a:r>
              <a:rPr lang="tr-TR" sz="900" b="0" dirty="0">
                <a:solidFill>
                  <a:srgbClr val="191919"/>
                </a:solidFill>
                <a:effectLst/>
              </a:rPr>
              <a:t> </a:t>
            </a:r>
            <a:r>
              <a:rPr lang="tr-TR" sz="900" b="0" dirty="0" err="1">
                <a:solidFill>
                  <a:srgbClr val="191919"/>
                </a:solidFill>
                <a:effectLst/>
              </a:rPr>
              <a:t>remission</a:t>
            </a:r>
            <a:r>
              <a:rPr lang="tr-TR" sz="900" b="0" dirty="0">
                <a:solidFill>
                  <a:srgbClr val="191919"/>
                </a:solidFill>
                <a:effectLst/>
              </a:rPr>
              <a:t>: </a:t>
            </a:r>
            <a:r>
              <a:rPr lang="tr-TR" sz="900" b="0" dirty="0" err="1">
                <a:solidFill>
                  <a:srgbClr val="191919"/>
                </a:solidFill>
                <a:effectLst/>
              </a:rPr>
              <a:t>What</a:t>
            </a:r>
            <a:r>
              <a:rPr lang="tr-TR" sz="900" b="0" dirty="0">
                <a:solidFill>
                  <a:srgbClr val="191919"/>
                </a:solidFill>
                <a:effectLst/>
              </a:rPr>
              <a:t> is it </a:t>
            </a:r>
            <a:r>
              <a:rPr lang="tr-TR" sz="900" b="0" dirty="0" err="1">
                <a:solidFill>
                  <a:srgbClr val="191919"/>
                </a:solidFill>
                <a:effectLst/>
              </a:rPr>
              <a:t>and</a:t>
            </a:r>
            <a:r>
              <a:rPr lang="tr-TR" sz="900" b="0" dirty="0">
                <a:solidFill>
                  <a:srgbClr val="191919"/>
                </a:solidFill>
                <a:effectLst/>
              </a:rPr>
              <a:t> how can it be </a:t>
            </a:r>
            <a:r>
              <a:rPr lang="tr-TR" sz="900" b="0" dirty="0" err="1">
                <a:solidFill>
                  <a:srgbClr val="191919"/>
                </a:solidFill>
                <a:effectLst/>
              </a:rPr>
              <a:t>achieved</a:t>
            </a:r>
            <a:r>
              <a:rPr lang="tr-TR" sz="900" b="0" dirty="0">
                <a:solidFill>
                  <a:srgbClr val="191919"/>
                </a:solidFill>
                <a:effectLst/>
              </a:rPr>
              <a:t>? Eur </a:t>
            </a:r>
            <a:r>
              <a:rPr lang="tr-TR" sz="900" b="0" dirty="0" err="1">
                <a:solidFill>
                  <a:srgbClr val="191919"/>
                </a:solidFill>
                <a:effectLst/>
              </a:rPr>
              <a:t>Respir</a:t>
            </a:r>
            <a:r>
              <a:rPr lang="tr-TR" sz="900" b="0" dirty="0">
                <a:solidFill>
                  <a:srgbClr val="191919"/>
                </a:solidFill>
                <a:effectLst/>
              </a:rPr>
              <a:t> J 2022; 60: 2102583. </a:t>
            </a:r>
          </a:p>
          <a:p>
            <a:pPr marL="0" indent="0" algn="just">
              <a:spcBef>
                <a:spcPts val="600"/>
              </a:spcBef>
              <a:buNone/>
            </a:pPr>
            <a:r>
              <a:rPr lang="tr-TR" sz="900" b="0" dirty="0">
                <a:solidFill>
                  <a:srgbClr val="191919"/>
                </a:solidFill>
                <a:effectLst/>
              </a:rPr>
              <a:t>3.Carpaij OA, </a:t>
            </a:r>
            <a:r>
              <a:rPr lang="tr-TR" sz="900" b="0" dirty="0" err="1">
                <a:solidFill>
                  <a:srgbClr val="191919"/>
                </a:solidFill>
                <a:effectLst/>
              </a:rPr>
              <a:t>Burgess</a:t>
            </a:r>
            <a:r>
              <a:rPr lang="tr-TR" sz="900" b="0" dirty="0">
                <a:solidFill>
                  <a:srgbClr val="191919"/>
                </a:solidFill>
                <a:effectLst/>
              </a:rPr>
              <a:t> JK, </a:t>
            </a:r>
            <a:r>
              <a:rPr lang="tr-TR" sz="900" b="0" dirty="0" err="1">
                <a:solidFill>
                  <a:srgbClr val="191919"/>
                </a:solidFill>
                <a:effectLst/>
              </a:rPr>
              <a:t>Kerstjens</a:t>
            </a:r>
            <a:r>
              <a:rPr lang="tr-TR" sz="900" b="0" dirty="0">
                <a:solidFill>
                  <a:srgbClr val="191919"/>
                </a:solidFill>
                <a:effectLst/>
              </a:rPr>
              <a:t> HA, </a:t>
            </a:r>
            <a:r>
              <a:rPr lang="tr-TR" sz="900" b="0" dirty="0" err="1">
                <a:solidFill>
                  <a:srgbClr val="191919"/>
                </a:solidFill>
                <a:effectLst/>
              </a:rPr>
              <a:t>Nawijn</a:t>
            </a:r>
            <a:r>
              <a:rPr lang="tr-TR" sz="900" b="0" dirty="0">
                <a:solidFill>
                  <a:srgbClr val="191919"/>
                </a:solidFill>
                <a:effectLst/>
              </a:rPr>
              <a:t> MC, </a:t>
            </a:r>
            <a:r>
              <a:rPr lang="tr-TR" sz="900" b="0" dirty="0" err="1">
                <a:solidFill>
                  <a:srgbClr val="191919"/>
                </a:solidFill>
                <a:effectLst/>
              </a:rPr>
              <a:t>van</a:t>
            </a:r>
            <a:r>
              <a:rPr lang="tr-TR" sz="900" b="0" dirty="0">
                <a:solidFill>
                  <a:srgbClr val="191919"/>
                </a:solidFill>
                <a:effectLst/>
              </a:rPr>
              <a:t> den </a:t>
            </a:r>
            <a:r>
              <a:rPr lang="tr-TR" sz="900" b="0" dirty="0" err="1">
                <a:solidFill>
                  <a:srgbClr val="191919"/>
                </a:solidFill>
                <a:effectLst/>
              </a:rPr>
              <a:t>Berge</a:t>
            </a:r>
            <a:r>
              <a:rPr lang="tr-TR" sz="900" b="0" dirty="0">
                <a:solidFill>
                  <a:srgbClr val="191919"/>
                </a:solidFill>
                <a:effectLst/>
              </a:rPr>
              <a:t> M. A </a:t>
            </a:r>
            <a:r>
              <a:rPr lang="tr-TR" sz="900" b="0" dirty="0" err="1">
                <a:solidFill>
                  <a:srgbClr val="191919"/>
                </a:solidFill>
                <a:effectLst/>
              </a:rPr>
              <a:t>review</a:t>
            </a:r>
            <a:r>
              <a:rPr lang="tr-TR" sz="900" b="0" dirty="0">
                <a:solidFill>
                  <a:srgbClr val="191919"/>
                </a:solidFill>
                <a:effectLst/>
              </a:rPr>
              <a:t> on </a:t>
            </a:r>
            <a:r>
              <a:rPr lang="tr-TR" sz="900" b="0" dirty="0" err="1">
                <a:solidFill>
                  <a:srgbClr val="191919"/>
                </a:solidFill>
                <a:effectLst/>
              </a:rPr>
              <a:t>the</a:t>
            </a:r>
            <a:r>
              <a:rPr lang="tr-TR" sz="900" b="0" dirty="0">
                <a:solidFill>
                  <a:srgbClr val="191919"/>
                </a:solidFill>
                <a:effectLst/>
              </a:rPr>
              <a:t> </a:t>
            </a:r>
            <a:r>
              <a:rPr lang="tr-TR" sz="900" b="0" dirty="0" err="1">
                <a:solidFill>
                  <a:srgbClr val="191919"/>
                </a:solidFill>
                <a:effectLst/>
              </a:rPr>
              <a:t>pathophysio</a:t>
            </a:r>
            <a:r>
              <a:rPr lang="tr-TR" sz="900" b="0" dirty="0">
                <a:solidFill>
                  <a:srgbClr val="191919"/>
                </a:solidFill>
                <a:effectLst/>
              </a:rPr>
              <a:t>- </a:t>
            </a:r>
            <a:r>
              <a:rPr lang="tr-TR" sz="900" b="0" dirty="0" err="1">
                <a:solidFill>
                  <a:srgbClr val="191919"/>
                </a:solidFill>
                <a:effectLst/>
              </a:rPr>
              <a:t>logy</a:t>
            </a:r>
            <a:r>
              <a:rPr lang="tr-TR" sz="900" b="0" dirty="0">
                <a:solidFill>
                  <a:srgbClr val="191919"/>
                </a:solidFill>
                <a:effectLst/>
              </a:rPr>
              <a:t> of </a:t>
            </a:r>
            <a:r>
              <a:rPr lang="tr-TR" sz="900" b="0" dirty="0" err="1">
                <a:solidFill>
                  <a:srgbClr val="191919"/>
                </a:solidFill>
                <a:effectLst/>
              </a:rPr>
              <a:t>asthma</a:t>
            </a:r>
            <a:r>
              <a:rPr lang="tr-TR" sz="900" b="0" dirty="0">
                <a:solidFill>
                  <a:srgbClr val="191919"/>
                </a:solidFill>
                <a:effectLst/>
              </a:rPr>
              <a:t> </a:t>
            </a:r>
            <a:r>
              <a:rPr lang="tr-TR" sz="900" b="0" dirty="0" err="1">
                <a:solidFill>
                  <a:srgbClr val="191919"/>
                </a:solidFill>
                <a:effectLst/>
              </a:rPr>
              <a:t>remission</a:t>
            </a:r>
            <a:r>
              <a:rPr lang="tr-TR" sz="900" b="0" dirty="0">
                <a:solidFill>
                  <a:srgbClr val="191919"/>
                </a:solidFill>
                <a:effectLst/>
              </a:rPr>
              <a:t>. </a:t>
            </a:r>
            <a:r>
              <a:rPr lang="tr-TR" sz="900" b="0" dirty="0" err="1">
                <a:solidFill>
                  <a:srgbClr val="191919"/>
                </a:solidFill>
                <a:effectLst/>
              </a:rPr>
              <a:t>Pharmacol</a:t>
            </a:r>
            <a:r>
              <a:rPr lang="tr-TR" sz="900" b="0" dirty="0">
                <a:solidFill>
                  <a:srgbClr val="191919"/>
                </a:solidFill>
                <a:effectLst/>
              </a:rPr>
              <a:t> </a:t>
            </a:r>
            <a:r>
              <a:rPr lang="tr-TR" sz="900" b="0" dirty="0" err="1">
                <a:solidFill>
                  <a:srgbClr val="191919"/>
                </a:solidFill>
                <a:effectLst/>
              </a:rPr>
              <a:t>Ther</a:t>
            </a:r>
            <a:r>
              <a:rPr lang="tr-TR" sz="900" b="0" dirty="0">
                <a:solidFill>
                  <a:srgbClr val="191919"/>
                </a:solidFill>
                <a:effectLst/>
              </a:rPr>
              <a:t> 2019; 201: 8-24. </a:t>
            </a:r>
          </a:p>
          <a:p>
            <a:pPr marL="0" indent="0" algn="just">
              <a:lnSpc>
                <a:spcPct val="110000"/>
              </a:lnSpc>
              <a:spcBef>
                <a:spcPts val="600"/>
              </a:spcBef>
              <a:buNone/>
            </a:pPr>
            <a:endParaRPr lang="tr-TR" sz="1800" b="0" dirty="0">
              <a:solidFill>
                <a:srgbClr val="191919"/>
              </a:solidFill>
              <a:effectLst/>
            </a:endParaRPr>
          </a:p>
        </p:txBody>
      </p:sp>
    </p:spTree>
    <p:extLst>
      <p:ext uri="{BB962C8B-B14F-4D97-AF65-F5344CB8AC3E}">
        <p14:creationId xmlns:p14="http://schemas.microsoft.com/office/powerpoint/2010/main" val="798883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EF6544-7962-7A6A-938C-4DB5FF6F2D2B}"/>
              </a:ext>
            </a:extLst>
          </p:cNvPr>
          <p:cNvSpPr>
            <a:spLocks noGrp="1"/>
          </p:cNvSpPr>
          <p:nvPr>
            <p:ph type="title"/>
          </p:nvPr>
        </p:nvSpPr>
        <p:spPr/>
        <p:txBody>
          <a:bodyPr/>
          <a:lstStyle/>
          <a:p>
            <a:endParaRPr lang="tr-TR"/>
          </a:p>
        </p:txBody>
      </p:sp>
      <p:pic>
        <p:nvPicPr>
          <p:cNvPr id="4" name="İçerik Yer Tutucusu 3" descr="metin, ekran görüntüsü, yazı tipi, sayı, numara içeren bir resim&#10;&#10;Açıklama otomatik olarak oluşturuldu">
            <a:extLst>
              <a:ext uri="{FF2B5EF4-FFF2-40B4-BE49-F238E27FC236}">
                <a16:creationId xmlns:a16="http://schemas.microsoft.com/office/drawing/2014/main" id="{039B1ECB-A50B-EF5C-2D0D-15FBEFC86424}"/>
              </a:ext>
            </a:extLst>
          </p:cNvPr>
          <p:cNvPicPr>
            <a:picLocks noGrp="1" noChangeAspect="1"/>
          </p:cNvPicPr>
          <p:nvPr>
            <p:ph idx="1"/>
          </p:nvPr>
        </p:nvPicPr>
        <p:blipFill>
          <a:blip r:embed="rId2"/>
          <a:stretch>
            <a:fillRect/>
          </a:stretch>
        </p:blipFill>
        <p:spPr>
          <a:xfrm>
            <a:off x="1483044" y="805021"/>
            <a:ext cx="8410574" cy="5065240"/>
          </a:xfrm>
        </p:spPr>
      </p:pic>
      <p:sp>
        <p:nvSpPr>
          <p:cNvPr id="5" name="Metin kutusu 4">
            <a:extLst>
              <a:ext uri="{FF2B5EF4-FFF2-40B4-BE49-F238E27FC236}">
                <a16:creationId xmlns:a16="http://schemas.microsoft.com/office/drawing/2014/main" id="{53FDD1E9-40BD-6AE3-7358-E53C8A09EC6E}"/>
              </a:ext>
            </a:extLst>
          </p:cNvPr>
          <p:cNvSpPr txBox="1"/>
          <p:nvPr/>
        </p:nvSpPr>
        <p:spPr>
          <a:xfrm>
            <a:off x="6499515" y="6171155"/>
            <a:ext cx="7237268" cy="230832"/>
          </a:xfrm>
          <a:prstGeom prst="rect">
            <a:avLst/>
          </a:prstGeom>
          <a:noFill/>
        </p:spPr>
        <p:txBody>
          <a:bodyPr wrap="square">
            <a:spAutoFit/>
          </a:bodyPr>
          <a:lstStyle/>
          <a:p>
            <a:r>
              <a:rPr lang="tr-TR" sz="900" dirty="0" err="1"/>
              <a:t>https</a:t>
            </a:r>
            <a:r>
              <a:rPr lang="tr-TR" sz="900" dirty="0"/>
              <a:t>://</a:t>
            </a:r>
            <a:r>
              <a:rPr lang="tr-TR" sz="900" dirty="0" err="1"/>
              <a:t>www.asyod.org</a:t>
            </a:r>
            <a:r>
              <a:rPr lang="tr-TR" sz="900" dirty="0"/>
              <a:t>/</a:t>
            </a:r>
            <a:r>
              <a:rPr lang="tr-TR" sz="900" dirty="0" err="1"/>
              <a:t>files</a:t>
            </a:r>
            <a:r>
              <a:rPr lang="tr-TR" sz="900" dirty="0"/>
              <a:t>/</a:t>
            </a:r>
            <a:r>
              <a:rPr lang="tr-TR" sz="900" dirty="0" err="1"/>
              <a:t>akciger-bulten</a:t>
            </a:r>
            <a:r>
              <a:rPr lang="tr-TR" sz="900" dirty="0"/>
              <a:t>/bulten-2023-3.pdf</a:t>
            </a:r>
          </a:p>
        </p:txBody>
      </p:sp>
    </p:spTree>
    <p:extLst>
      <p:ext uri="{BB962C8B-B14F-4D97-AF65-F5344CB8AC3E}">
        <p14:creationId xmlns:p14="http://schemas.microsoft.com/office/powerpoint/2010/main" val="1576624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9DB711E-2C7D-EB37-BB28-9596156244A5}"/>
              </a:ext>
            </a:extLst>
          </p:cNvPr>
          <p:cNvSpPr>
            <a:spLocks noGrp="1"/>
          </p:cNvSpPr>
          <p:nvPr>
            <p:ph idx="1"/>
          </p:nvPr>
        </p:nvSpPr>
        <p:spPr>
          <a:xfrm>
            <a:off x="1371600" y="1662540"/>
            <a:ext cx="9601200" cy="3581400"/>
          </a:xfrm>
        </p:spPr>
        <p:txBody>
          <a:bodyPr vert="horz" lIns="91440" tIns="45720" rIns="91440" bIns="45720" rtlCol="0" anchor="t">
            <a:noAutofit/>
          </a:bodyPr>
          <a:lstStyle/>
          <a:p>
            <a:pPr marL="0" indent="0">
              <a:buNone/>
            </a:pPr>
            <a:r>
              <a:rPr lang="tr-TR" dirty="0">
                <a:ea typeface="+mn-lt"/>
                <a:cs typeface="+mn-lt"/>
              </a:rPr>
              <a:t>Astım remisyonu ile ilişkili prediktörler.</a:t>
            </a:r>
            <a:r>
              <a:rPr lang="tr-TR" baseline="30000" dirty="0">
                <a:ea typeface="+mn-lt"/>
                <a:cs typeface="+mn-lt"/>
              </a:rPr>
              <a:t>2</a:t>
            </a:r>
          </a:p>
          <a:p>
            <a:pPr marL="285750" indent="-285750"/>
            <a:r>
              <a:rPr lang="tr-TR" dirty="0">
                <a:ea typeface="+mn-lt"/>
                <a:cs typeface="+mn-lt"/>
              </a:rPr>
              <a:t>hafif astım, </a:t>
            </a:r>
          </a:p>
          <a:p>
            <a:pPr marL="285750" indent="-285750"/>
            <a:r>
              <a:rPr lang="tr-TR" dirty="0">
                <a:ea typeface="+mn-lt"/>
                <a:cs typeface="+mn-lt"/>
              </a:rPr>
              <a:t>daha iyi akciğer fonksiyonu, </a:t>
            </a:r>
          </a:p>
          <a:p>
            <a:pPr marL="285750" indent="-285750"/>
            <a:r>
              <a:rPr lang="tr-TR" dirty="0">
                <a:ea typeface="+mn-lt"/>
                <a:cs typeface="+mn-lt"/>
              </a:rPr>
              <a:t>daha iyi astım kontrolü, </a:t>
            </a:r>
          </a:p>
          <a:p>
            <a:pPr marL="285750" indent="-285750"/>
            <a:r>
              <a:rPr lang="tr-TR" dirty="0">
                <a:ea typeface="+mn-lt"/>
                <a:cs typeface="+mn-lt"/>
              </a:rPr>
              <a:t>genç yaş,</a:t>
            </a:r>
          </a:p>
          <a:p>
            <a:pPr marL="285750" indent="-285750"/>
            <a:r>
              <a:rPr lang="tr-TR" dirty="0">
                <a:ea typeface="+mn-lt"/>
                <a:cs typeface="+mn-lt"/>
              </a:rPr>
              <a:t>kısa süreli astım öyküsü, </a:t>
            </a:r>
          </a:p>
          <a:p>
            <a:pPr marL="285750" indent="-285750"/>
            <a:r>
              <a:rPr lang="tr-TR" dirty="0">
                <a:ea typeface="+mn-lt"/>
                <a:cs typeface="+mn-lt"/>
              </a:rPr>
              <a:t>hafif bronşiyal </a:t>
            </a:r>
            <a:r>
              <a:rPr lang="tr-TR" dirty="0" err="1">
                <a:ea typeface="+mn-lt"/>
                <a:cs typeface="+mn-lt"/>
              </a:rPr>
              <a:t>hiperreaktivite</a:t>
            </a:r>
            <a:r>
              <a:rPr lang="tr-TR" dirty="0">
                <a:ea typeface="+mn-lt"/>
                <a:cs typeface="+mn-lt"/>
              </a:rPr>
              <a:t>, </a:t>
            </a:r>
          </a:p>
          <a:p>
            <a:pPr marL="285750" indent="-285750"/>
            <a:r>
              <a:rPr lang="tr-TR" dirty="0">
                <a:ea typeface="+mn-lt"/>
                <a:cs typeface="+mn-lt"/>
              </a:rPr>
              <a:t>komorbiditelerin yokluğu veya az sayıda olması, sigara öyküsü olmayan veya bırakmış olan hastalar.</a:t>
            </a:r>
          </a:p>
          <a:p>
            <a:pPr marL="0" indent="0">
              <a:buNone/>
            </a:pPr>
            <a:r>
              <a:rPr lang="tr-TR" dirty="0">
                <a:ea typeface="+mn-lt"/>
                <a:cs typeface="+mn-lt"/>
              </a:rPr>
              <a:t>Remisyonu etkileyen önemli faktör ise, hastalığın ağırlığıdır.</a:t>
            </a:r>
            <a:endParaRPr lang="tr-TR" dirty="0"/>
          </a:p>
        </p:txBody>
      </p:sp>
    </p:spTree>
    <p:extLst>
      <p:ext uri="{BB962C8B-B14F-4D97-AF65-F5344CB8AC3E}">
        <p14:creationId xmlns:p14="http://schemas.microsoft.com/office/powerpoint/2010/main" val="2760081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F5ACA6-F423-9BDC-E8DB-77D572D1F715}"/>
              </a:ext>
            </a:extLst>
          </p:cNvPr>
          <p:cNvSpPr>
            <a:spLocks noGrp="1"/>
          </p:cNvSpPr>
          <p:nvPr>
            <p:ph type="title"/>
          </p:nvPr>
        </p:nvSpPr>
        <p:spPr/>
        <p:txBody>
          <a:bodyPr/>
          <a:lstStyle/>
          <a:p>
            <a:endParaRPr lang="tr-TR"/>
          </a:p>
        </p:txBody>
      </p:sp>
      <p:pic>
        <p:nvPicPr>
          <p:cNvPr id="4" name="İçerik Yer Tutucusu 3" descr="metin, ekran görüntüsü, yazı tipi, sayı, numara içeren bir resim&#10;&#10;Açıklama otomatik olarak oluşturuldu">
            <a:extLst>
              <a:ext uri="{FF2B5EF4-FFF2-40B4-BE49-F238E27FC236}">
                <a16:creationId xmlns:a16="http://schemas.microsoft.com/office/drawing/2014/main" id="{7A59DA69-326D-5D33-7B26-0AADC0B70EB6}"/>
              </a:ext>
            </a:extLst>
          </p:cNvPr>
          <p:cNvPicPr>
            <a:picLocks noGrp="1" noChangeAspect="1"/>
          </p:cNvPicPr>
          <p:nvPr>
            <p:ph idx="1"/>
          </p:nvPr>
        </p:nvPicPr>
        <p:blipFill>
          <a:blip r:embed="rId2"/>
          <a:stretch>
            <a:fillRect/>
          </a:stretch>
        </p:blipFill>
        <p:spPr>
          <a:xfrm>
            <a:off x="1987164" y="1766455"/>
            <a:ext cx="7262957" cy="3774209"/>
          </a:xfrm>
        </p:spPr>
      </p:pic>
      <p:sp>
        <p:nvSpPr>
          <p:cNvPr id="5" name="Metin kutusu 4">
            <a:extLst>
              <a:ext uri="{FF2B5EF4-FFF2-40B4-BE49-F238E27FC236}">
                <a16:creationId xmlns:a16="http://schemas.microsoft.com/office/drawing/2014/main" id="{97F30B50-26B5-DD33-5C75-D089DCBA3E5D}"/>
              </a:ext>
            </a:extLst>
          </p:cNvPr>
          <p:cNvSpPr txBox="1"/>
          <p:nvPr/>
        </p:nvSpPr>
        <p:spPr>
          <a:xfrm>
            <a:off x="6200390" y="5807471"/>
            <a:ext cx="6099462" cy="230832"/>
          </a:xfrm>
          <a:prstGeom prst="rect">
            <a:avLst/>
          </a:prstGeom>
          <a:noFill/>
        </p:spPr>
        <p:txBody>
          <a:bodyPr wrap="square">
            <a:spAutoFit/>
          </a:bodyPr>
          <a:lstStyle/>
          <a:p>
            <a:r>
              <a:rPr lang="tr-TR" sz="900" dirty="0" err="1"/>
              <a:t>https</a:t>
            </a:r>
            <a:r>
              <a:rPr lang="tr-TR" sz="900" dirty="0"/>
              <a:t>://</a:t>
            </a:r>
            <a:r>
              <a:rPr lang="tr-TR" sz="900" dirty="0" err="1"/>
              <a:t>www.asyod.org</a:t>
            </a:r>
            <a:r>
              <a:rPr lang="tr-TR" sz="900" dirty="0"/>
              <a:t>/</a:t>
            </a:r>
            <a:r>
              <a:rPr lang="tr-TR" sz="900" dirty="0" err="1"/>
              <a:t>files</a:t>
            </a:r>
            <a:r>
              <a:rPr lang="tr-TR" sz="900" dirty="0"/>
              <a:t>/</a:t>
            </a:r>
            <a:r>
              <a:rPr lang="tr-TR" sz="900" dirty="0" err="1"/>
              <a:t>akciger-bulten</a:t>
            </a:r>
            <a:r>
              <a:rPr lang="tr-TR" sz="900" dirty="0"/>
              <a:t>/bulten-2023-3.pdf</a:t>
            </a:r>
          </a:p>
        </p:txBody>
      </p:sp>
    </p:spTree>
    <p:extLst>
      <p:ext uri="{BB962C8B-B14F-4D97-AF65-F5344CB8AC3E}">
        <p14:creationId xmlns:p14="http://schemas.microsoft.com/office/powerpoint/2010/main" val="2643442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F80BED-572B-7BF7-9795-646525DB435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AEF4DD8-6F3A-C9AA-CCD5-815AC6D7E27D}"/>
              </a:ext>
            </a:extLst>
          </p:cNvPr>
          <p:cNvSpPr>
            <a:spLocks noGrp="1"/>
          </p:cNvSpPr>
          <p:nvPr>
            <p:ph idx="1"/>
          </p:nvPr>
        </p:nvSpPr>
        <p:spPr/>
        <p:txBody>
          <a:bodyPr vert="horz" lIns="91440" tIns="45720" rIns="91440" bIns="45720" rtlCol="0" anchor="t">
            <a:normAutofit/>
          </a:bodyPr>
          <a:lstStyle/>
          <a:p>
            <a:r>
              <a:rPr lang="tr-TR" sz="2400" dirty="0"/>
              <a:t>Remisyon ile havayolu inflamasyonu arasında korelasyon mevcut.</a:t>
            </a:r>
            <a:endParaRPr lang="tr-TR" sz="2400" baseline="30000" dirty="0"/>
          </a:p>
          <a:p>
            <a:r>
              <a:rPr lang="tr-TR" sz="2400" dirty="0"/>
              <a:t>Remisyon sağlanan olgularda inflamatuar </a:t>
            </a:r>
            <a:r>
              <a:rPr lang="tr-TR" sz="2400" dirty="0" err="1"/>
              <a:t>markerlar</a:t>
            </a:r>
            <a:r>
              <a:rPr lang="tr-TR" sz="2400" dirty="0"/>
              <a:t> daha düşük bulunmuş.</a:t>
            </a:r>
          </a:p>
          <a:p>
            <a:r>
              <a:rPr lang="tr-TR" sz="2400" dirty="0"/>
              <a:t>Remisyonda da bazal membran kalınlaşması devam etmekte, </a:t>
            </a:r>
            <a:r>
              <a:rPr lang="tr-TR" sz="2400" dirty="0" err="1"/>
              <a:t>remodeling</a:t>
            </a:r>
            <a:r>
              <a:rPr lang="tr-TR" sz="2400" dirty="0"/>
              <a:t> devam etmekte ? Relaps ?</a:t>
            </a:r>
            <a:r>
              <a:rPr lang="tr-TR" sz="2400" baseline="30000" dirty="0"/>
              <a:t>6</a:t>
            </a:r>
          </a:p>
          <a:p>
            <a:endParaRPr lang="tr-TR" dirty="0"/>
          </a:p>
          <a:p>
            <a:endParaRPr lang="tr-TR" dirty="0"/>
          </a:p>
        </p:txBody>
      </p:sp>
    </p:spTree>
    <p:extLst>
      <p:ext uri="{BB962C8B-B14F-4D97-AF65-F5344CB8AC3E}">
        <p14:creationId xmlns:p14="http://schemas.microsoft.com/office/powerpoint/2010/main" val="1325062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537665-3198-A2E9-DF1D-631DE86D0CBC}"/>
              </a:ext>
            </a:extLst>
          </p:cNvPr>
          <p:cNvSpPr>
            <a:spLocks noGrp="1"/>
          </p:cNvSpPr>
          <p:nvPr>
            <p:ph type="title"/>
          </p:nvPr>
        </p:nvSpPr>
        <p:spPr/>
        <p:txBody>
          <a:bodyPr>
            <a:normAutofit/>
          </a:bodyPr>
          <a:lstStyle/>
          <a:p>
            <a:r>
              <a:rPr lang="tr-TR" dirty="0"/>
              <a:t>REMİSYON SAĞLAYAN BİYOLOJİK TEDAVİLER</a:t>
            </a:r>
          </a:p>
        </p:txBody>
      </p:sp>
      <p:sp>
        <p:nvSpPr>
          <p:cNvPr id="3" name="İçerik Yer Tutucusu 2">
            <a:extLst>
              <a:ext uri="{FF2B5EF4-FFF2-40B4-BE49-F238E27FC236}">
                <a16:creationId xmlns:a16="http://schemas.microsoft.com/office/drawing/2014/main" id="{F7CD7F49-4A74-4367-2612-F3418AA739C1}"/>
              </a:ext>
            </a:extLst>
          </p:cNvPr>
          <p:cNvSpPr>
            <a:spLocks noGrp="1"/>
          </p:cNvSpPr>
          <p:nvPr>
            <p:ph idx="1"/>
          </p:nvPr>
        </p:nvSpPr>
        <p:spPr/>
        <p:txBody>
          <a:bodyPr vert="horz" lIns="91440" tIns="45720" rIns="91440" bIns="45720" rtlCol="0" anchor="t">
            <a:normAutofit/>
          </a:bodyPr>
          <a:lstStyle/>
          <a:p>
            <a:r>
              <a:rPr lang="tr-TR" sz="2000" dirty="0"/>
              <a:t>Ağır astımda modifiye </a:t>
            </a:r>
            <a:r>
              <a:rPr lang="tr-TR" sz="2000" dirty="0" err="1"/>
              <a:t>Delp</a:t>
            </a:r>
            <a:r>
              <a:rPr lang="tr-TR" sz="2000" dirty="0"/>
              <a:t>- </a:t>
            </a:r>
            <a:r>
              <a:rPr lang="tr-TR" sz="2000" dirty="0" err="1"/>
              <a:t>hi</a:t>
            </a:r>
            <a:r>
              <a:rPr lang="tr-TR" sz="2000" dirty="0"/>
              <a:t> modellemesini kullanarak uluslararası bir konsensusla ağır astımlı hastalarda biyolojik ajanlara verilen yanıt için süper-</a:t>
            </a:r>
            <a:r>
              <a:rPr lang="tr-TR" sz="2000" dirty="0" err="1"/>
              <a:t>responder</a:t>
            </a:r>
            <a:r>
              <a:rPr lang="tr-TR" sz="2000" dirty="0"/>
              <a:t> kriterlerini belirlemişlerdir.</a:t>
            </a:r>
            <a:r>
              <a:rPr lang="tr-TR" sz="2000" baseline="30000" dirty="0"/>
              <a:t>4 </a:t>
            </a:r>
            <a:r>
              <a:rPr lang="tr-TR" sz="2000" dirty="0"/>
              <a:t>Ancak biyolojik ajanlarla elde edilecek remisyonun süper-</a:t>
            </a:r>
            <a:r>
              <a:rPr lang="tr-TR" sz="2000" dirty="0" err="1"/>
              <a:t>responder</a:t>
            </a:r>
            <a:r>
              <a:rPr lang="tr-TR" sz="2000" dirty="0"/>
              <a:t> yanıtından öte astım semptomlarını ve ataklarını uzun süreli kontrol altına alması beklenmektedir.</a:t>
            </a:r>
          </a:p>
          <a:p>
            <a:pPr>
              <a:lnSpc>
                <a:spcPct val="80000"/>
              </a:lnSpc>
            </a:pPr>
            <a:r>
              <a:rPr lang="tr-TR" sz="2000" dirty="0"/>
              <a:t>Günümüzde yapılan çalışmaları retrospektif olarak derleyerek biyolojiklerin klinik remisyon üzerine etkinliğini değerlendirmişlerdir. Yazarlar, biyolojiklerin semptomları ve atak sıklığını azaltarak ve akciğer fonksiyonlarını iyileştirerek remisyon sağlayabilecekleri yorumuna varmışlardır.</a:t>
            </a:r>
            <a:r>
              <a:rPr lang="tr-TR" sz="2000" baseline="30000" dirty="0"/>
              <a:t>5</a:t>
            </a:r>
            <a:endParaRPr lang="tr-TR" sz="2000" dirty="0"/>
          </a:p>
          <a:p>
            <a:pPr>
              <a:lnSpc>
                <a:spcPct val="80000"/>
              </a:lnSpc>
            </a:pPr>
            <a:r>
              <a:rPr lang="tr-TR" sz="2000" dirty="0" err="1"/>
              <a:t>Dupilumab</a:t>
            </a:r>
            <a:r>
              <a:rPr lang="tr-TR" sz="2000" dirty="0"/>
              <a:t> ile yapılan bir post hoc analizde, tedavi edilen hastaların %20’sinde 12 aylık sürede klinik remisyon (atak yokluğu, ACQ-5 skoru &lt; 1.5 ve </a:t>
            </a:r>
            <a:r>
              <a:rPr lang="tr-TR" sz="2000" dirty="0" err="1"/>
              <a:t>postbronkodilatör</a:t>
            </a:r>
            <a:r>
              <a:rPr lang="tr-TR" sz="2000" dirty="0"/>
              <a:t> FEV1 ≥ 80) sağlandığı görülmüştür.</a:t>
            </a:r>
            <a:r>
              <a:rPr lang="tr-TR" sz="2000" baseline="30000" dirty="0"/>
              <a:t>6</a:t>
            </a:r>
            <a:endParaRPr lang="tr-TR" sz="2000" dirty="0"/>
          </a:p>
          <a:p>
            <a:pPr marL="400050" lvl="1" indent="0">
              <a:spcBef>
                <a:spcPts val="400"/>
              </a:spcBef>
              <a:buNone/>
            </a:pPr>
            <a:endParaRPr lang="tr-TR" sz="600" dirty="0">
              <a:solidFill>
                <a:srgbClr val="191919"/>
              </a:solidFill>
              <a:effectLst/>
            </a:endParaRPr>
          </a:p>
          <a:p>
            <a:pPr marL="400050" lvl="1" indent="0">
              <a:spcBef>
                <a:spcPts val="400"/>
              </a:spcBef>
              <a:buNone/>
            </a:pPr>
            <a:endParaRPr lang="tr-TR" sz="600" dirty="0">
              <a:solidFill>
                <a:srgbClr val="191919"/>
              </a:solidFill>
            </a:endParaRPr>
          </a:p>
          <a:p>
            <a:pPr marL="400050" lvl="1" indent="0">
              <a:spcBef>
                <a:spcPts val="400"/>
              </a:spcBef>
              <a:buNone/>
            </a:pPr>
            <a:endParaRPr lang="tr-TR" sz="600" dirty="0">
              <a:solidFill>
                <a:srgbClr val="191919"/>
              </a:solidFill>
              <a:effectLst/>
            </a:endParaRPr>
          </a:p>
          <a:p>
            <a:pPr>
              <a:lnSpc>
                <a:spcPct val="80000"/>
              </a:lnSpc>
            </a:pPr>
            <a:endParaRPr lang="tr-TR" dirty="0"/>
          </a:p>
        </p:txBody>
      </p:sp>
      <p:sp>
        <p:nvSpPr>
          <p:cNvPr id="5" name="Metin kutusu 4">
            <a:extLst>
              <a:ext uri="{FF2B5EF4-FFF2-40B4-BE49-F238E27FC236}">
                <a16:creationId xmlns:a16="http://schemas.microsoft.com/office/drawing/2014/main" id="{D4390D5F-5E97-D067-A9F6-50A3C90BA4CB}"/>
              </a:ext>
            </a:extLst>
          </p:cNvPr>
          <p:cNvSpPr txBox="1"/>
          <p:nvPr/>
        </p:nvSpPr>
        <p:spPr>
          <a:xfrm>
            <a:off x="2112821" y="5998678"/>
            <a:ext cx="10086108" cy="748923"/>
          </a:xfrm>
          <a:prstGeom prst="rect">
            <a:avLst/>
          </a:prstGeom>
          <a:noFill/>
        </p:spPr>
        <p:txBody>
          <a:bodyPr wrap="square">
            <a:spAutoFit/>
          </a:bodyPr>
          <a:lstStyle/>
          <a:p>
            <a:pPr marL="400050" lvl="1" indent="0">
              <a:spcBef>
                <a:spcPts val="400"/>
              </a:spcBef>
              <a:buNone/>
            </a:pPr>
            <a:r>
              <a:rPr lang="tr-TR" sz="900" dirty="0">
                <a:solidFill>
                  <a:srgbClr val="191919"/>
                </a:solidFill>
                <a:effectLst/>
              </a:rPr>
              <a:t>4.Upham JW, Le </a:t>
            </a:r>
            <a:r>
              <a:rPr lang="tr-TR" sz="900" dirty="0" err="1">
                <a:solidFill>
                  <a:srgbClr val="191919"/>
                </a:solidFill>
                <a:effectLst/>
              </a:rPr>
              <a:t>Lievre</a:t>
            </a:r>
            <a:r>
              <a:rPr lang="tr-TR" sz="900" dirty="0">
                <a:solidFill>
                  <a:srgbClr val="191919"/>
                </a:solidFill>
                <a:effectLst/>
              </a:rPr>
              <a:t> C, Jackson DJ, et al. Defi- </a:t>
            </a:r>
            <a:r>
              <a:rPr lang="tr-TR" sz="900" dirty="0" err="1">
                <a:solidFill>
                  <a:srgbClr val="191919"/>
                </a:solidFill>
                <a:effectLst/>
              </a:rPr>
              <a:t>ning</a:t>
            </a:r>
            <a:r>
              <a:rPr lang="tr-TR" sz="900" dirty="0">
                <a:solidFill>
                  <a:srgbClr val="191919"/>
                </a:solidFill>
                <a:effectLst/>
              </a:rPr>
              <a:t> a severe </a:t>
            </a:r>
            <a:r>
              <a:rPr lang="tr-TR" sz="900" dirty="0" err="1">
                <a:solidFill>
                  <a:srgbClr val="191919"/>
                </a:solidFill>
                <a:effectLst/>
              </a:rPr>
              <a:t>asthma</a:t>
            </a:r>
            <a:r>
              <a:rPr lang="tr-TR" sz="900" dirty="0">
                <a:solidFill>
                  <a:srgbClr val="191919"/>
                </a:solidFill>
                <a:effectLst/>
              </a:rPr>
              <a:t> </a:t>
            </a:r>
            <a:r>
              <a:rPr lang="tr-TR" sz="900" dirty="0" err="1">
                <a:solidFill>
                  <a:srgbClr val="191919"/>
                </a:solidFill>
                <a:effectLst/>
              </a:rPr>
              <a:t>super-responder</a:t>
            </a:r>
            <a:r>
              <a:rPr lang="tr-TR" sz="900" dirty="0">
                <a:solidFill>
                  <a:srgbClr val="191919"/>
                </a:solidFill>
                <a:effectLst/>
              </a:rPr>
              <a:t>: </a:t>
            </a:r>
            <a:r>
              <a:rPr lang="tr-TR" sz="900" dirty="0" err="1">
                <a:solidFill>
                  <a:srgbClr val="191919"/>
                </a:solidFill>
                <a:effectLst/>
              </a:rPr>
              <a:t>Findings</a:t>
            </a:r>
            <a:r>
              <a:rPr lang="tr-TR" sz="900" dirty="0">
                <a:solidFill>
                  <a:srgbClr val="191919"/>
                </a:solidFill>
                <a:effectLst/>
              </a:rPr>
              <a:t> </a:t>
            </a:r>
            <a:r>
              <a:rPr lang="tr-TR" sz="900" dirty="0" err="1">
                <a:solidFill>
                  <a:srgbClr val="191919"/>
                </a:solidFill>
                <a:effectLst/>
              </a:rPr>
              <a:t>from</a:t>
            </a:r>
            <a:r>
              <a:rPr lang="tr-TR" sz="900" dirty="0">
                <a:solidFill>
                  <a:srgbClr val="191919"/>
                </a:solidFill>
                <a:effectLst/>
              </a:rPr>
              <a:t> a Delphi </a:t>
            </a:r>
            <a:r>
              <a:rPr lang="tr-TR" sz="900" dirty="0" err="1">
                <a:solidFill>
                  <a:srgbClr val="191919"/>
                </a:solidFill>
                <a:effectLst/>
              </a:rPr>
              <a:t>process</a:t>
            </a:r>
            <a:r>
              <a:rPr lang="tr-TR" sz="900" dirty="0">
                <a:solidFill>
                  <a:srgbClr val="191919"/>
                </a:solidFill>
                <a:effectLst/>
              </a:rPr>
              <a:t>. J </a:t>
            </a:r>
            <a:r>
              <a:rPr lang="tr-TR" sz="900" dirty="0" err="1">
                <a:solidFill>
                  <a:srgbClr val="191919"/>
                </a:solidFill>
                <a:effectLst/>
              </a:rPr>
              <a:t>Allergy</a:t>
            </a:r>
            <a:r>
              <a:rPr lang="tr-TR" sz="900" dirty="0">
                <a:solidFill>
                  <a:srgbClr val="191919"/>
                </a:solidFill>
                <a:effectLst/>
              </a:rPr>
              <a:t> </a:t>
            </a:r>
            <a:r>
              <a:rPr lang="tr-TR" sz="900" dirty="0" err="1">
                <a:solidFill>
                  <a:srgbClr val="191919"/>
                </a:solidFill>
                <a:effectLst/>
              </a:rPr>
              <a:t>Clin</a:t>
            </a:r>
            <a:r>
              <a:rPr lang="tr-TR" sz="900" dirty="0">
                <a:solidFill>
                  <a:srgbClr val="191919"/>
                </a:solidFill>
                <a:effectLst/>
              </a:rPr>
              <a:t> </a:t>
            </a:r>
            <a:r>
              <a:rPr lang="tr-TR" sz="900" dirty="0" err="1">
                <a:solidFill>
                  <a:srgbClr val="191919"/>
                </a:solidFill>
                <a:effectLst/>
              </a:rPr>
              <a:t>Immunol</a:t>
            </a:r>
            <a:r>
              <a:rPr lang="tr-TR" sz="900" dirty="0">
                <a:solidFill>
                  <a:srgbClr val="191919"/>
                </a:solidFill>
                <a:effectLst/>
              </a:rPr>
              <a:t> 2021; 9: 3997-4004. </a:t>
            </a:r>
            <a:endParaRPr lang="tr-TR" sz="900" dirty="0"/>
          </a:p>
          <a:p>
            <a:pPr marL="400050" lvl="1" indent="0">
              <a:spcBef>
                <a:spcPts val="400"/>
              </a:spcBef>
              <a:buNone/>
            </a:pPr>
            <a:r>
              <a:rPr lang="tr-TR" sz="900" dirty="0">
                <a:solidFill>
                  <a:srgbClr val="191919"/>
                </a:solidFill>
                <a:effectLst/>
              </a:rPr>
              <a:t>5.Menzies-Gow A, </a:t>
            </a:r>
            <a:r>
              <a:rPr lang="tr-TR" sz="900" dirty="0" err="1">
                <a:solidFill>
                  <a:srgbClr val="191919"/>
                </a:solidFill>
                <a:effectLst/>
              </a:rPr>
              <a:t>Szefler</a:t>
            </a:r>
            <a:r>
              <a:rPr lang="tr-TR" sz="900" dirty="0">
                <a:solidFill>
                  <a:srgbClr val="191919"/>
                </a:solidFill>
                <a:effectLst/>
              </a:rPr>
              <a:t> SJ, </a:t>
            </a:r>
            <a:r>
              <a:rPr lang="tr-TR" sz="900" dirty="0" err="1">
                <a:solidFill>
                  <a:srgbClr val="191919"/>
                </a:solidFill>
                <a:effectLst/>
              </a:rPr>
              <a:t>Busse</a:t>
            </a:r>
            <a:r>
              <a:rPr lang="tr-TR" sz="900" dirty="0">
                <a:solidFill>
                  <a:srgbClr val="191919"/>
                </a:solidFill>
                <a:effectLst/>
              </a:rPr>
              <a:t> WW. </a:t>
            </a:r>
            <a:r>
              <a:rPr lang="tr-TR" sz="900" dirty="0" err="1">
                <a:solidFill>
                  <a:srgbClr val="191919"/>
                </a:solidFill>
                <a:effectLst/>
              </a:rPr>
              <a:t>The</a:t>
            </a:r>
            <a:r>
              <a:rPr lang="tr-TR" sz="900" dirty="0">
                <a:solidFill>
                  <a:srgbClr val="191919"/>
                </a:solidFill>
                <a:effectLst/>
              </a:rPr>
              <a:t> </a:t>
            </a:r>
            <a:r>
              <a:rPr lang="tr-TR" sz="900" dirty="0" err="1">
                <a:solidFill>
                  <a:srgbClr val="191919"/>
                </a:solidFill>
                <a:effectLst/>
              </a:rPr>
              <a:t>relati</a:t>
            </a:r>
            <a:r>
              <a:rPr lang="tr-TR" sz="900" dirty="0">
                <a:solidFill>
                  <a:srgbClr val="191919"/>
                </a:solidFill>
                <a:effectLst/>
              </a:rPr>
              <a:t>- </a:t>
            </a:r>
            <a:r>
              <a:rPr lang="tr-TR" sz="900" dirty="0" err="1">
                <a:solidFill>
                  <a:srgbClr val="191919"/>
                </a:solidFill>
                <a:effectLst/>
              </a:rPr>
              <a:t>onship</a:t>
            </a:r>
            <a:r>
              <a:rPr lang="tr-TR" sz="900" dirty="0">
                <a:solidFill>
                  <a:srgbClr val="191919"/>
                </a:solidFill>
                <a:effectLst/>
              </a:rPr>
              <a:t> of </a:t>
            </a:r>
            <a:r>
              <a:rPr lang="tr-TR" sz="900" dirty="0" err="1">
                <a:solidFill>
                  <a:srgbClr val="191919"/>
                </a:solidFill>
                <a:effectLst/>
              </a:rPr>
              <a:t>asthma</a:t>
            </a:r>
            <a:r>
              <a:rPr lang="tr-TR" sz="900" dirty="0">
                <a:solidFill>
                  <a:srgbClr val="191919"/>
                </a:solidFill>
                <a:effectLst/>
              </a:rPr>
              <a:t> </a:t>
            </a:r>
            <a:r>
              <a:rPr lang="tr-TR" sz="900" dirty="0" err="1">
                <a:solidFill>
                  <a:srgbClr val="191919"/>
                </a:solidFill>
                <a:effectLst/>
              </a:rPr>
              <a:t>biologics</a:t>
            </a:r>
            <a:r>
              <a:rPr lang="tr-TR" sz="900" dirty="0">
                <a:solidFill>
                  <a:srgbClr val="191919"/>
                </a:solidFill>
                <a:effectLst/>
              </a:rPr>
              <a:t> </a:t>
            </a:r>
            <a:r>
              <a:rPr lang="tr-TR" sz="900" dirty="0" err="1">
                <a:solidFill>
                  <a:srgbClr val="191919"/>
                </a:solidFill>
                <a:effectLst/>
              </a:rPr>
              <a:t>to</a:t>
            </a:r>
            <a:r>
              <a:rPr lang="tr-TR" sz="900" dirty="0">
                <a:solidFill>
                  <a:srgbClr val="191919"/>
                </a:solidFill>
                <a:effectLst/>
              </a:rPr>
              <a:t> </a:t>
            </a:r>
            <a:r>
              <a:rPr lang="tr-TR" sz="900" dirty="0" err="1">
                <a:solidFill>
                  <a:srgbClr val="191919"/>
                </a:solidFill>
                <a:effectLst/>
              </a:rPr>
              <a:t>remission</a:t>
            </a:r>
            <a:r>
              <a:rPr lang="tr-TR" sz="900" dirty="0">
                <a:solidFill>
                  <a:srgbClr val="191919"/>
                </a:solidFill>
                <a:effectLst/>
              </a:rPr>
              <a:t> </a:t>
            </a:r>
            <a:r>
              <a:rPr lang="tr-TR" sz="900" dirty="0" err="1">
                <a:solidFill>
                  <a:srgbClr val="191919"/>
                </a:solidFill>
                <a:effectLst/>
              </a:rPr>
              <a:t>for</a:t>
            </a:r>
            <a:r>
              <a:rPr lang="tr-TR" sz="900" dirty="0">
                <a:solidFill>
                  <a:srgbClr val="191919"/>
                </a:solidFill>
                <a:effectLst/>
              </a:rPr>
              <a:t> </a:t>
            </a:r>
            <a:r>
              <a:rPr lang="tr-TR" sz="900" dirty="0" err="1">
                <a:solidFill>
                  <a:srgbClr val="191919"/>
                </a:solidFill>
                <a:effectLst/>
              </a:rPr>
              <a:t>asth</a:t>
            </a:r>
            <a:r>
              <a:rPr lang="tr-TR" sz="900" dirty="0">
                <a:solidFill>
                  <a:srgbClr val="191919"/>
                </a:solidFill>
                <a:effectLst/>
              </a:rPr>
              <a:t>- </a:t>
            </a:r>
            <a:r>
              <a:rPr lang="tr-TR" sz="900" dirty="0" err="1">
                <a:solidFill>
                  <a:srgbClr val="191919"/>
                </a:solidFill>
                <a:effectLst/>
              </a:rPr>
              <a:t>ma</a:t>
            </a:r>
            <a:r>
              <a:rPr lang="tr-TR" sz="900" dirty="0">
                <a:solidFill>
                  <a:srgbClr val="191919"/>
                </a:solidFill>
                <a:effectLst/>
              </a:rPr>
              <a:t>. J </a:t>
            </a:r>
            <a:r>
              <a:rPr lang="tr-TR" sz="900" dirty="0" err="1">
                <a:solidFill>
                  <a:srgbClr val="191919"/>
                </a:solidFill>
                <a:effectLst/>
              </a:rPr>
              <a:t>Allergy</a:t>
            </a:r>
            <a:r>
              <a:rPr lang="tr-TR" sz="900" dirty="0">
                <a:solidFill>
                  <a:srgbClr val="191919"/>
                </a:solidFill>
                <a:effectLst/>
              </a:rPr>
              <a:t> </a:t>
            </a:r>
            <a:r>
              <a:rPr lang="tr-TR" sz="900" dirty="0" err="1">
                <a:solidFill>
                  <a:srgbClr val="191919"/>
                </a:solidFill>
                <a:effectLst/>
              </a:rPr>
              <a:t>Clin</a:t>
            </a:r>
            <a:r>
              <a:rPr lang="tr-TR" sz="900" dirty="0">
                <a:solidFill>
                  <a:srgbClr val="191919"/>
                </a:solidFill>
                <a:effectLst/>
              </a:rPr>
              <a:t> </a:t>
            </a:r>
            <a:r>
              <a:rPr lang="tr-TR" sz="900" dirty="0" err="1">
                <a:solidFill>
                  <a:srgbClr val="191919"/>
                </a:solidFill>
                <a:effectLst/>
              </a:rPr>
              <a:t>Immunol</a:t>
            </a:r>
            <a:r>
              <a:rPr lang="tr-TR" sz="900" dirty="0">
                <a:solidFill>
                  <a:srgbClr val="191919"/>
                </a:solidFill>
                <a:effectLst/>
              </a:rPr>
              <a:t> </a:t>
            </a:r>
            <a:r>
              <a:rPr lang="tr-TR" sz="900" dirty="0" err="1">
                <a:solidFill>
                  <a:srgbClr val="191919"/>
                </a:solidFill>
                <a:effectLst/>
              </a:rPr>
              <a:t>Pract</a:t>
            </a:r>
            <a:r>
              <a:rPr lang="tr-TR" sz="900" dirty="0">
                <a:solidFill>
                  <a:srgbClr val="191919"/>
                </a:solidFill>
                <a:effectLst/>
              </a:rPr>
              <a:t> 2021; 9: 1090-8. </a:t>
            </a:r>
            <a:endParaRPr lang="tr-TR" sz="900" dirty="0"/>
          </a:p>
          <a:p>
            <a:pPr marL="400050" lvl="1" indent="0">
              <a:spcBef>
                <a:spcPts val="400"/>
              </a:spcBef>
              <a:buNone/>
            </a:pPr>
            <a:r>
              <a:rPr lang="tr-TR" sz="900" dirty="0">
                <a:solidFill>
                  <a:srgbClr val="191919"/>
                </a:solidFill>
                <a:effectLst/>
              </a:rPr>
              <a:t>6.Pavord I, </a:t>
            </a:r>
            <a:r>
              <a:rPr lang="tr-TR" sz="900" dirty="0" err="1">
                <a:solidFill>
                  <a:srgbClr val="191919"/>
                </a:solidFill>
                <a:effectLst/>
              </a:rPr>
              <a:t>Busse</a:t>
            </a:r>
            <a:r>
              <a:rPr lang="tr-TR" sz="900" dirty="0">
                <a:solidFill>
                  <a:srgbClr val="191919"/>
                </a:solidFill>
                <a:effectLst/>
              </a:rPr>
              <a:t> W, </a:t>
            </a:r>
            <a:r>
              <a:rPr lang="tr-TR" sz="900" dirty="0" err="1">
                <a:solidFill>
                  <a:srgbClr val="191919"/>
                </a:solidFill>
                <a:effectLst/>
              </a:rPr>
              <a:t>Israel</a:t>
            </a:r>
            <a:r>
              <a:rPr lang="tr-TR" sz="900" dirty="0">
                <a:solidFill>
                  <a:srgbClr val="191919"/>
                </a:solidFill>
                <a:effectLst/>
              </a:rPr>
              <a:t> E, et al. </a:t>
            </a:r>
            <a:r>
              <a:rPr lang="tr-TR" sz="900" dirty="0" err="1">
                <a:solidFill>
                  <a:srgbClr val="191919"/>
                </a:solidFill>
                <a:effectLst/>
              </a:rPr>
              <a:t>Dupilumab</a:t>
            </a:r>
            <a:r>
              <a:rPr lang="tr-TR" sz="900" dirty="0">
                <a:solidFill>
                  <a:srgbClr val="191919"/>
                </a:solidFill>
                <a:effectLst/>
              </a:rPr>
              <a:t> tre- </a:t>
            </a:r>
            <a:r>
              <a:rPr lang="tr-TR" sz="900" dirty="0" err="1">
                <a:solidFill>
                  <a:srgbClr val="191919"/>
                </a:solidFill>
                <a:effectLst/>
              </a:rPr>
              <a:t>atment</a:t>
            </a:r>
            <a:r>
              <a:rPr lang="tr-TR" sz="900" dirty="0">
                <a:solidFill>
                  <a:srgbClr val="191919"/>
                </a:solidFill>
                <a:effectLst/>
              </a:rPr>
              <a:t> </a:t>
            </a:r>
            <a:r>
              <a:rPr lang="tr-TR" sz="900" dirty="0" err="1">
                <a:solidFill>
                  <a:srgbClr val="191919"/>
                </a:solidFill>
                <a:effectLst/>
              </a:rPr>
              <a:t>leads</a:t>
            </a:r>
            <a:r>
              <a:rPr lang="tr-TR" sz="900" dirty="0">
                <a:solidFill>
                  <a:srgbClr val="191919"/>
                </a:solidFill>
                <a:effectLst/>
              </a:rPr>
              <a:t> </a:t>
            </a:r>
            <a:r>
              <a:rPr lang="tr-TR" sz="900" dirty="0" err="1">
                <a:solidFill>
                  <a:srgbClr val="191919"/>
                </a:solidFill>
                <a:effectLst/>
              </a:rPr>
              <a:t>to</a:t>
            </a:r>
            <a:r>
              <a:rPr lang="tr-TR" sz="900" dirty="0">
                <a:solidFill>
                  <a:srgbClr val="191919"/>
                </a:solidFill>
                <a:effectLst/>
              </a:rPr>
              <a:t> </a:t>
            </a:r>
            <a:r>
              <a:rPr lang="tr-TR" sz="900" dirty="0" err="1">
                <a:solidFill>
                  <a:srgbClr val="191919"/>
                </a:solidFill>
                <a:effectLst/>
              </a:rPr>
              <a:t>clinical</a:t>
            </a:r>
            <a:r>
              <a:rPr lang="tr-TR" sz="900" dirty="0">
                <a:solidFill>
                  <a:srgbClr val="191919"/>
                </a:solidFill>
                <a:effectLst/>
              </a:rPr>
              <a:t> </a:t>
            </a:r>
            <a:r>
              <a:rPr lang="tr-TR" sz="900" dirty="0" err="1">
                <a:solidFill>
                  <a:srgbClr val="191919"/>
                </a:solidFill>
                <a:effectLst/>
              </a:rPr>
              <a:t>asthma</a:t>
            </a:r>
            <a:r>
              <a:rPr lang="tr-TR" sz="900" dirty="0">
                <a:solidFill>
                  <a:srgbClr val="191919"/>
                </a:solidFill>
                <a:effectLst/>
              </a:rPr>
              <a:t> </a:t>
            </a:r>
            <a:r>
              <a:rPr lang="tr-TR" sz="900" dirty="0" err="1">
                <a:solidFill>
                  <a:srgbClr val="191919"/>
                </a:solidFill>
                <a:effectLst/>
              </a:rPr>
              <a:t>remission</a:t>
            </a:r>
            <a:r>
              <a:rPr lang="tr-TR" sz="900" dirty="0">
                <a:solidFill>
                  <a:srgbClr val="191919"/>
                </a:solidFill>
                <a:effectLst/>
              </a:rPr>
              <a:t> in </a:t>
            </a:r>
            <a:r>
              <a:rPr lang="tr-TR" sz="900" dirty="0" err="1">
                <a:solidFill>
                  <a:srgbClr val="191919"/>
                </a:solidFill>
                <a:effectLst/>
              </a:rPr>
              <a:t>patients</a:t>
            </a:r>
            <a:r>
              <a:rPr lang="tr-TR" sz="900" dirty="0">
                <a:solidFill>
                  <a:srgbClr val="191919"/>
                </a:solidFill>
                <a:effectLst/>
              </a:rPr>
              <a:t> </a:t>
            </a:r>
            <a:r>
              <a:rPr lang="tr-TR" sz="900" dirty="0" err="1">
                <a:solidFill>
                  <a:srgbClr val="191919"/>
                </a:solidFill>
                <a:effectLst/>
              </a:rPr>
              <a:t>with</a:t>
            </a:r>
            <a:r>
              <a:rPr lang="tr-TR" sz="900" dirty="0">
                <a:solidFill>
                  <a:srgbClr val="191919"/>
                </a:solidFill>
                <a:effectLst/>
              </a:rPr>
              <a:t> </a:t>
            </a:r>
            <a:r>
              <a:rPr lang="tr-TR" sz="900" dirty="0" err="1">
                <a:solidFill>
                  <a:srgbClr val="191919"/>
                </a:solidFill>
                <a:effectLst/>
              </a:rPr>
              <a:t>uncontrolled</a:t>
            </a:r>
            <a:r>
              <a:rPr lang="tr-TR" sz="900" dirty="0">
                <a:solidFill>
                  <a:srgbClr val="191919"/>
                </a:solidFill>
                <a:effectLst/>
              </a:rPr>
              <a:t> </a:t>
            </a:r>
            <a:r>
              <a:rPr lang="tr-TR" sz="900" dirty="0" err="1">
                <a:solidFill>
                  <a:srgbClr val="191919"/>
                </a:solidFill>
                <a:effectLst/>
              </a:rPr>
              <a:t>moderate</a:t>
            </a:r>
            <a:r>
              <a:rPr lang="tr-TR" sz="900" dirty="0">
                <a:solidFill>
                  <a:srgbClr val="191919"/>
                </a:solidFill>
                <a:effectLst/>
              </a:rPr>
              <a:t>-</a:t>
            </a:r>
            <a:r>
              <a:rPr lang="tr-TR" sz="900" dirty="0" err="1">
                <a:solidFill>
                  <a:srgbClr val="191919"/>
                </a:solidFill>
                <a:effectLst/>
              </a:rPr>
              <a:t>to</a:t>
            </a:r>
            <a:r>
              <a:rPr lang="tr-TR" sz="900" dirty="0">
                <a:solidFill>
                  <a:srgbClr val="191919"/>
                </a:solidFill>
                <a:effectLst/>
              </a:rPr>
              <a:t>-severe </a:t>
            </a:r>
            <a:r>
              <a:rPr lang="tr-TR" sz="900" dirty="0" err="1">
                <a:solidFill>
                  <a:srgbClr val="191919"/>
                </a:solidFill>
                <a:effectLst/>
              </a:rPr>
              <a:t>asthma</a:t>
            </a:r>
            <a:r>
              <a:rPr lang="tr-TR" sz="900" dirty="0">
                <a:solidFill>
                  <a:srgbClr val="191919"/>
                </a:solidFill>
                <a:effectLst/>
              </a:rPr>
              <a:t> </a:t>
            </a:r>
            <a:r>
              <a:rPr lang="tr-TR" sz="900" dirty="0" err="1">
                <a:solidFill>
                  <a:srgbClr val="191919"/>
                </a:solidFill>
                <a:effectLst/>
              </a:rPr>
              <a:t>with</a:t>
            </a:r>
            <a:r>
              <a:rPr lang="tr-TR" sz="900" dirty="0">
                <a:solidFill>
                  <a:srgbClr val="191919"/>
                </a:solidFill>
                <a:effectLst/>
              </a:rPr>
              <a:t> </a:t>
            </a:r>
            <a:r>
              <a:rPr lang="tr-TR" sz="900" dirty="0" err="1">
                <a:solidFill>
                  <a:srgbClr val="191919"/>
                </a:solidFill>
                <a:effectLst/>
              </a:rPr>
              <a:t>type</a:t>
            </a:r>
            <a:r>
              <a:rPr lang="tr-TR" sz="900" dirty="0">
                <a:solidFill>
                  <a:srgbClr val="191919"/>
                </a:solidFill>
                <a:effectLst/>
              </a:rPr>
              <a:t> 2 </a:t>
            </a:r>
            <a:r>
              <a:rPr lang="tr-TR" sz="900" dirty="0" err="1">
                <a:solidFill>
                  <a:srgbClr val="191919"/>
                </a:solidFill>
                <a:effectLst/>
              </a:rPr>
              <a:t>inflammation</a:t>
            </a:r>
            <a:r>
              <a:rPr lang="tr-TR" sz="900" dirty="0">
                <a:solidFill>
                  <a:srgbClr val="191919"/>
                </a:solidFill>
                <a:effectLst/>
              </a:rPr>
              <a:t>. J </a:t>
            </a:r>
            <a:r>
              <a:rPr lang="tr-TR" sz="900" dirty="0" err="1">
                <a:solidFill>
                  <a:srgbClr val="191919"/>
                </a:solidFill>
                <a:effectLst/>
              </a:rPr>
              <a:t>Allergy</a:t>
            </a:r>
            <a:r>
              <a:rPr lang="tr-TR" sz="900" dirty="0">
                <a:solidFill>
                  <a:srgbClr val="191919"/>
                </a:solidFill>
                <a:effectLst/>
              </a:rPr>
              <a:t> </a:t>
            </a:r>
            <a:r>
              <a:rPr lang="tr-TR" sz="900" dirty="0" err="1">
                <a:solidFill>
                  <a:srgbClr val="191919"/>
                </a:solidFill>
                <a:effectLst/>
              </a:rPr>
              <a:t>Clin</a:t>
            </a:r>
            <a:r>
              <a:rPr lang="tr-TR" sz="900" dirty="0">
                <a:solidFill>
                  <a:srgbClr val="191919"/>
                </a:solidFill>
                <a:effectLst/>
              </a:rPr>
              <a:t> </a:t>
            </a:r>
            <a:r>
              <a:rPr lang="tr-TR" sz="900" dirty="0" err="1">
                <a:solidFill>
                  <a:srgbClr val="191919"/>
                </a:solidFill>
                <a:effectLst/>
              </a:rPr>
              <a:t>Immunol</a:t>
            </a:r>
            <a:r>
              <a:rPr lang="tr-TR" sz="900" dirty="0">
                <a:solidFill>
                  <a:srgbClr val="191919"/>
                </a:solidFill>
                <a:effectLst/>
              </a:rPr>
              <a:t> 2021; 147: AB4. </a:t>
            </a:r>
            <a:endParaRPr lang="tr-TR" sz="900" dirty="0"/>
          </a:p>
        </p:txBody>
      </p:sp>
    </p:spTree>
    <p:extLst>
      <p:ext uri="{BB962C8B-B14F-4D97-AF65-F5344CB8AC3E}">
        <p14:creationId xmlns:p14="http://schemas.microsoft.com/office/powerpoint/2010/main" val="3950338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BFD8A9-7BD3-F894-EA29-601438C83DDA}"/>
              </a:ext>
            </a:extLst>
          </p:cNvPr>
          <p:cNvSpPr>
            <a:spLocks noGrp="1"/>
          </p:cNvSpPr>
          <p:nvPr>
            <p:ph type="title"/>
          </p:nvPr>
        </p:nvSpPr>
        <p:spPr/>
        <p:txBody>
          <a:bodyPr/>
          <a:lstStyle/>
          <a:p>
            <a:endParaRPr lang="tr-TR"/>
          </a:p>
        </p:txBody>
      </p:sp>
      <p:pic>
        <p:nvPicPr>
          <p:cNvPr id="4" name="İçerik Yer Tutucusu 3" descr="metin, ekran görüntüsü, yazı tipi, sayı, numara içeren bir resim&#10;&#10;Açıklama otomatik olarak oluşturuldu">
            <a:extLst>
              <a:ext uri="{FF2B5EF4-FFF2-40B4-BE49-F238E27FC236}">
                <a16:creationId xmlns:a16="http://schemas.microsoft.com/office/drawing/2014/main" id="{BB235BA9-D889-69AE-123E-E7A3A6FDCFD2}"/>
              </a:ext>
            </a:extLst>
          </p:cNvPr>
          <p:cNvPicPr>
            <a:picLocks noGrp="1" noChangeAspect="1"/>
          </p:cNvPicPr>
          <p:nvPr>
            <p:ph idx="1"/>
          </p:nvPr>
        </p:nvPicPr>
        <p:blipFill>
          <a:blip r:embed="rId2"/>
          <a:stretch>
            <a:fillRect/>
          </a:stretch>
        </p:blipFill>
        <p:spPr>
          <a:xfrm>
            <a:off x="1941383" y="2141738"/>
            <a:ext cx="8748841" cy="2752210"/>
          </a:xfrm>
        </p:spPr>
      </p:pic>
      <p:sp>
        <p:nvSpPr>
          <p:cNvPr id="5" name="Metin kutusu 4">
            <a:extLst>
              <a:ext uri="{FF2B5EF4-FFF2-40B4-BE49-F238E27FC236}">
                <a16:creationId xmlns:a16="http://schemas.microsoft.com/office/drawing/2014/main" id="{879A33ED-F79B-0F0B-47C4-D8AABA10D416}"/>
              </a:ext>
            </a:extLst>
          </p:cNvPr>
          <p:cNvSpPr txBox="1"/>
          <p:nvPr/>
        </p:nvSpPr>
        <p:spPr>
          <a:xfrm>
            <a:off x="6759286" y="5412616"/>
            <a:ext cx="6099462" cy="230832"/>
          </a:xfrm>
          <a:prstGeom prst="rect">
            <a:avLst/>
          </a:prstGeom>
          <a:noFill/>
        </p:spPr>
        <p:txBody>
          <a:bodyPr wrap="square">
            <a:spAutoFit/>
          </a:bodyPr>
          <a:lstStyle/>
          <a:p>
            <a:r>
              <a:rPr lang="tr-TR" sz="900" dirty="0" err="1"/>
              <a:t>https</a:t>
            </a:r>
            <a:r>
              <a:rPr lang="tr-TR" sz="900" dirty="0"/>
              <a:t>://</a:t>
            </a:r>
            <a:r>
              <a:rPr lang="tr-TR" sz="900" dirty="0" err="1"/>
              <a:t>www.asyod.org</a:t>
            </a:r>
            <a:r>
              <a:rPr lang="tr-TR" sz="900" dirty="0"/>
              <a:t>/</a:t>
            </a:r>
            <a:r>
              <a:rPr lang="tr-TR" sz="900" dirty="0" err="1"/>
              <a:t>files</a:t>
            </a:r>
            <a:r>
              <a:rPr lang="tr-TR" sz="900" dirty="0"/>
              <a:t>/</a:t>
            </a:r>
            <a:r>
              <a:rPr lang="tr-TR" sz="900" dirty="0" err="1"/>
              <a:t>akciger-bulten</a:t>
            </a:r>
            <a:r>
              <a:rPr lang="tr-TR" sz="900" dirty="0"/>
              <a:t>/bulten-2023-3.pdf</a:t>
            </a:r>
          </a:p>
        </p:txBody>
      </p:sp>
    </p:spTree>
    <p:extLst>
      <p:ext uri="{BB962C8B-B14F-4D97-AF65-F5344CB8AC3E}">
        <p14:creationId xmlns:p14="http://schemas.microsoft.com/office/powerpoint/2010/main" val="1204399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6B46EB7-A225-19FB-256D-DD8220D3BA8D}"/>
              </a:ext>
            </a:extLst>
          </p:cNvPr>
          <p:cNvSpPr>
            <a:spLocks noGrp="1"/>
          </p:cNvSpPr>
          <p:nvPr>
            <p:ph idx="1"/>
          </p:nvPr>
        </p:nvSpPr>
        <p:spPr>
          <a:xfrm>
            <a:off x="1371600" y="1638300"/>
            <a:ext cx="9601200" cy="3581400"/>
          </a:xfrm>
        </p:spPr>
        <p:txBody>
          <a:bodyPr vert="horz" lIns="91440" tIns="45720" rIns="91440" bIns="45720" rtlCol="0" anchor="t">
            <a:normAutofit/>
          </a:bodyPr>
          <a:lstStyle/>
          <a:p>
            <a:r>
              <a:rPr lang="tr-TR" dirty="0" err="1"/>
              <a:t>Mepolizumab</a:t>
            </a:r>
            <a:r>
              <a:rPr lang="tr-TR" dirty="0"/>
              <a:t> ile tedavi edilen ağır astımlı hastaların %31’inde süper-</a:t>
            </a:r>
            <a:r>
              <a:rPr lang="tr-TR" dirty="0" err="1"/>
              <a:t>responder</a:t>
            </a:r>
            <a:r>
              <a:rPr lang="tr-TR" dirty="0"/>
              <a:t> yanıtı (ACQ-5 &lt; 1.5) saptamışlardır. Bu hastaların %67’sinde ataklarda OKS kullanımı, %79’da ise idame OKS tedavisi kesilmiştir.</a:t>
            </a:r>
            <a:r>
              <a:rPr lang="tr-TR" baseline="30000" dirty="0"/>
              <a:t>7</a:t>
            </a:r>
            <a:endParaRPr lang="tr-TR" dirty="0"/>
          </a:p>
          <a:p>
            <a:r>
              <a:rPr lang="tr-TR" dirty="0" err="1"/>
              <a:t>Mepolizumabın</a:t>
            </a:r>
            <a:r>
              <a:rPr lang="tr-TR" dirty="0"/>
              <a:t> ağır astımlı hastaların bir grubunda remisyon sağlayabilecek uygun bir biyolojik ajan seçeneği olabileceğini düşündürmektedir. Daha kısa süreli, daha yüksek FEV1 değerlerine sahip erişkin başlangıçlı astımı olan hastaların süper-</a:t>
            </a:r>
            <a:r>
              <a:rPr lang="tr-TR" dirty="0" err="1"/>
              <a:t>responder</a:t>
            </a:r>
            <a:r>
              <a:rPr lang="tr-TR" dirty="0"/>
              <a:t> cevabının daha iyi olduğunu vurgulamışlardır.</a:t>
            </a:r>
            <a:r>
              <a:rPr lang="tr-TR" baseline="30000" dirty="0"/>
              <a:t>8</a:t>
            </a:r>
            <a:endParaRPr lang="tr-TR" dirty="0"/>
          </a:p>
          <a:p>
            <a:r>
              <a:rPr lang="tr-TR" dirty="0"/>
              <a:t>IL-13 monoklonal antikoru olan </a:t>
            </a:r>
            <a:r>
              <a:rPr lang="tr-TR" dirty="0" err="1"/>
              <a:t>lebrikizumab</a:t>
            </a:r>
            <a:r>
              <a:rPr lang="tr-TR" dirty="0"/>
              <a:t> ile akciğer fonksiyonlarının iyileşmesine ek olarak </a:t>
            </a:r>
            <a:r>
              <a:rPr lang="tr-TR" dirty="0" err="1"/>
              <a:t>subepitelyal</a:t>
            </a:r>
            <a:r>
              <a:rPr lang="tr-TR" dirty="0"/>
              <a:t> fibrozisin ve T2 </a:t>
            </a:r>
            <a:r>
              <a:rPr lang="tr-TR" dirty="0" err="1"/>
              <a:t>biyomarkerların</a:t>
            </a:r>
            <a:r>
              <a:rPr lang="tr-TR" dirty="0"/>
              <a:t> azaldığı gösterilmiştir.</a:t>
            </a:r>
            <a:r>
              <a:rPr lang="tr-TR" baseline="30000" dirty="0"/>
              <a:t>9</a:t>
            </a:r>
            <a:endParaRPr lang="tr-TR" dirty="0"/>
          </a:p>
          <a:p>
            <a:endParaRPr lang="tr-TR" sz="1800" b="0" dirty="0">
              <a:solidFill>
                <a:srgbClr val="191919"/>
              </a:solidFill>
              <a:effectLst/>
              <a:latin typeface="Radikal"/>
            </a:endParaRPr>
          </a:p>
          <a:p>
            <a:endParaRPr lang="tr-TR" dirty="0"/>
          </a:p>
        </p:txBody>
      </p:sp>
      <p:sp>
        <p:nvSpPr>
          <p:cNvPr id="5" name="Metin kutusu 4">
            <a:extLst>
              <a:ext uri="{FF2B5EF4-FFF2-40B4-BE49-F238E27FC236}">
                <a16:creationId xmlns:a16="http://schemas.microsoft.com/office/drawing/2014/main" id="{A4BEB214-4DFB-BF49-E15F-6DA5C845862A}"/>
              </a:ext>
            </a:extLst>
          </p:cNvPr>
          <p:cNvSpPr txBox="1"/>
          <p:nvPr/>
        </p:nvSpPr>
        <p:spPr>
          <a:xfrm>
            <a:off x="2694711" y="5780807"/>
            <a:ext cx="9493826" cy="748923"/>
          </a:xfrm>
          <a:prstGeom prst="rect">
            <a:avLst/>
          </a:prstGeom>
          <a:noFill/>
        </p:spPr>
        <p:txBody>
          <a:bodyPr wrap="square">
            <a:spAutoFit/>
          </a:bodyPr>
          <a:lstStyle/>
          <a:p>
            <a:pPr marL="0" indent="0">
              <a:lnSpc>
                <a:spcPct val="100000"/>
              </a:lnSpc>
              <a:spcBef>
                <a:spcPts val="400"/>
              </a:spcBef>
              <a:buNone/>
            </a:pPr>
            <a:r>
              <a:rPr lang="tr-TR" sz="900" b="0" dirty="0">
                <a:solidFill>
                  <a:srgbClr val="191919"/>
                </a:solidFill>
                <a:effectLst/>
              </a:rPr>
              <a:t>7. Harvey ES, </a:t>
            </a:r>
            <a:r>
              <a:rPr lang="tr-TR" sz="900" b="0" dirty="0" err="1">
                <a:solidFill>
                  <a:srgbClr val="191919"/>
                </a:solidFill>
                <a:effectLst/>
              </a:rPr>
              <a:t>Langton</a:t>
            </a:r>
            <a:r>
              <a:rPr lang="tr-TR" sz="900" b="0" dirty="0">
                <a:solidFill>
                  <a:srgbClr val="191919"/>
                </a:solidFill>
                <a:effectLst/>
              </a:rPr>
              <a:t> D, </a:t>
            </a:r>
            <a:r>
              <a:rPr lang="tr-TR" sz="900" b="0" dirty="0" err="1">
                <a:solidFill>
                  <a:srgbClr val="191919"/>
                </a:solidFill>
                <a:effectLst/>
              </a:rPr>
              <a:t>Katelaris</a:t>
            </a:r>
            <a:r>
              <a:rPr lang="tr-TR" sz="900" b="0" dirty="0">
                <a:solidFill>
                  <a:srgbClr val="191919"/>
                </a:solidFill>
                <a:effectLst/>
              </a:rPr>
              <a:t> C, et al. </a:t>
            </a:r>
            <a:r>
              <a:rPr lang="tr-TR" sz="900" b="0" dirty="0" err="1">
                <a:solidFill>
                  <a:srgbClr val="191919"/>
                </a:solidFill>
                <a:effectLst/>
              </a:rPr>
              <a:t>Mepo</a:t>
            </a:r>
            <a:r>
              <a:rPr lang="tr-TR" sz="900" b="0" dirty="0">
                <a:solidFill>
                  <a:srgbClr val="191919"/>
                </a:solidFill>
                <a:effectLst/>
              </a:rPr>
              <a:t>- </a:t>
            </a:r>
            <a:r>
              <a:rPr lang="tr-TR" sz="900" b="0" dirty="0" err="1">
                <a:solidFill>
                  <a:srgbClr val="191919"/>
                </a:solidFill>
                <a:effectLst/>
              </a:rPr>
              <a:t>lizumab</a:t>
            </a:r>
            <a:r>
              <a:rPr lang="tr-TR" sz="900" b="0" dirty="0">
                <a:solidFill>
                  <a:srgbClr val="191919"/>
                </a:solidFill>
                <a:effectLst/>
              </a:rPr>
              <a:t> </a:t>
            </a:r>
            <a:r>
              <a:rPr lang="tr-TR" sz="900" b="0" dirty="0" err="1">
                <a:solidFill>
                  <a:srgbClr val="191919"/>
                </a:solidFill>
                <a:effectLst/>
              </a:rPr>
              <a:t>effectiveness</a:t>
            </a:r>
            <a:r>
              <a:rPr lang="tr-TR" sz="900" b="0" dirty="0">
                <a:solidFill>
                  <a:srgbClr val="191919"/>
                </a:solidFill>
                <a:effectLst/>
              </a:rPr>
              <a:t> </a:t>
            </a:r>
            <a:r>
              <a:rPr lang="tr-TR" sz="900" b="0" dirty="0" err="1">
                <a:solidFill>
                  <a:srgbClr val="191919"/>
                </a:solidFill>
                <a:effectLst/>
              </a:rPr>
              <a:t>and</a:t>
            </a:r>
            <a:r>
              <a:rPr lang="tr-TR" sz="900" b="0" dirty="0">
                <a:solidFill>
                  <a:srgbClr val="191919"/>
                </a:solidFill>
                <a:effectLst/>
              </a:rPr>
              <a:t> </a:t>
            </a:r>
            <a:r>
              <a:rPr lang="tr-TR" sz="900" b="0" dirty="0" err="1">
                <a:solidFill>
                  <a:srgbClr val="191919"/>
                </a:solidFill>
                <a:effectLst/>
              </a:rPr>
              <a:t>identification</a:t>
            </a:r>
            <a:r>
              <a:rPr lang="tr-TR" sz="900" b="0" dirty="0">
                <a:solidFill>
                  <a:srgbClr val="191919"/>
                </a:solidFill>
                <a:effectLst/>
              </a:rPr>
              <a:t> of su- </a:t>
            </a:r>
            <a:r>
              <a:rPr lang="tr-TR" sz="900" b="0" dirty="0" err="1">
                <a:solidFill>
                  <a:srgbClr val="191919"/>
                </a:solidFill>
                <a:effectLst/>
              </a:rPr>
              <a:t>per-responders</a:t>
            </a:r>
            <a:r>
              <a:rPr lang="tr-TR" sz="900" b="0" dirty="0">
                <a:solidFill>
                  <a:srgbClr val="191919"/>
                </a:solidFill>
                <a:effectLst/>
              </a:rPr>
              <a:t> in severe </a:t>
            </a:r>
            <a:r>
              <a:rPr lang="tr-TR" sz="900" b="0" dirty="0" err="1">
                <a:solidFill>
                  <a:srgbClr val="191919"/>
                </a:solidFill>
                <a:effectLst/>
              </a:rPr>
              <a:t>asthma</a:t>
            </a:r>
            <a:r>
              <a:rPr lang="tr-TR" sz="900" b="0" dirty="0">
                <a:solidFill>
                  <a:srgbClr val="191919"/>
                </a:solidFill>
                <a:effectLst/>
              </a:rPr>
              <a:t>. Eur </a:t>
            </a:r>
            <a:r>
              <a:rPr lang="tr-TR" sz="900" b="0" dirty="0" err="1">
                <a:solidFill>
                  <a:srgbClr val="191919"/>
                </a:solidFill>
                <a:effectLst/>
              </a:rPr>
              <a:t>Respir</a:t>
            </a:r>
            <a:r>
              <a:rPr lang="tr-TR" sz="900" b="0" dirty="0">
                <a:solidFill>
                  <a:srgbClr val="191919"/>
                </a:solidFill>
                <a:effectLst/>
              </a:rPr>
              <a:t> J 2020; 55: 1902420. </a:t>
            </a:r>
          </a:p>
          <a:p>
            <a:pPr marL="0" indent="0">
              <a:lnSpc>
                <a:spcPct val="100000"/>
              </a:lnSpc>
              <a:spcBef>
                <a:spcPts val="400"/>
              </a:spcBef>
              <a:buNone/>
            </a:pPr>
            <a:r>
              <a:rPr lang="tr-TR" sz="900" b="0" dirty="0">
                <a:solidFill>
                  <a:srgbClr val="191919"/>
                </a:solidFill>
                <a:effectLst/>
              </a:rPr>
              <a:t>8.Eger K, </a:t>
            </a:r>
            <a:r>
              <a:rPr lang="tr-TR" sz="900" b="0" dirty="0" err="1">
                <a:solidFill>
                  <a:srgbClr val="191919"/>
                </a:solidFill>
                <a:effectLst/>
              </a:rPr>
              <a:t>Kroes</a:t>
            </a:r>
            <a:r>
              <a:rPr lang="tr-TR" sz="900" b="0" dirty="0">
                <a:solidFill>
                  <a:srgbClr val="191919"/>
                </a:solidFill>
                <a:effectLst/>
              </a:rPr>
              <a:t> JA, Ten </a:t>
            </a:r>
            <a:r>
              <a:rPr lang="tr-TR" sz="900" b="0" dirty="0" err="1">
                <a:solidFill>
                  <a:srgbClr val="191919"/>
                </a:solidFill>
                <a:effectLst/>
              </a:rPr>
              <a:t>Brinke</a:t>
            </a:r>
            <a:r>
              <a:rPr lang="tr-TR" sz="900" b="0" dirty="0">
                <a:solidFill>
                  <a:srgbClr val="191919"/>
                </a:solidFill>
                <a:effectLst/>
              </a:rPr>
              <a:t> AH, Bel E. </a:t>
            </a:r>
            <a:r>
              <a:rPr lang="tr-TR" sz="900" b="0" dirty="0" err="1">
                <a:solidFill>
                  <a:srgbClr val="191919"/>
                </a:solidFill>
                <a:effectLst/>
              </a:rPr>
              <a:t>Long-term</a:t>
            </a:r>
            <a:r>
              <a:rPr lang="tr-TR" sz="900" b="0" dirty="0">
                <a:solidFill>
                  <a:srgbClr val="191919"/>
                </a:solidFill>
                <a:effectLst/>
              </a:rPr>
              <a:t> </a:t>
            </a:r>
            <a:r>
              <a:rPr lang="tr-TR" sz="900" b="0" dirty="0" err="1">
                <a:solidFill>
                  <a:srgbClr val="191919"/>
                </a:solidFill>
                <a:effectLst/>
              </a:rPr>
              <a:t>therapy</a:t>
            </a:r>
            <a:r>
              <a:rPr lang="tr-TR" sz="900" b="0" dirty="0">
                <a:solidFill>
                  <a:srgbClr val="191919"/>
                </a:solidFill>
                <a:effectLst/>
              </a:rPr>
              <a:t> </a:t>
            </a:r>
            <a:r>
              <a:rPr lang="tr-TR" sz="900" b="0" dirty="0" err="1">
                <a:solidFill>
                  <a:srgbClr val="191919"/>
                </a:solidFill>
                <a:effectLst/>
              </a:rPr>
              <a:t>response</a:t>
            </a:r>
            <a:r>
              <a:rPr lang="tr-TR" sz="900" b="0" dirty="0">
                <a:solidFill>
                  <a:srgbClr val="191919"/>
                </a:solidFill>
                <a:effectLst/>
              </a:rPr>
              <a:t> </a:t>
            </a:r>
            <a:r>
              <a:rPr lang="tr-TR" sz="900" b="0" dirty="0" err="1">
                <a:solidFill>
                  <a:srgbClr val="191919"/>
                </a:solidFill>
                <a:effectLst/>
              </a:rPr>
              <a:t>to</a:t>
            </a:r>
            <a:r>
              <a:rPr lang="tr-TR" sz="900" b="0" dirty="0">
                <a:solidFill>
                  <a:srgbClr val="191919"/>
                </a:solidFill>
                <a:effectLst/>
              </a:rPr>
              <a:t> anti-IL-5 </a:t>
            </a:r>
            <a:r>
              <a:rPr lang="tr-TR" sz="900" b="0" dirty="0" err="1">
                <a:solidFill>
                  <a:srgbClr val="191919"/>
                </a:solidFill>
                <a:effectLst/>
              </a:rPr>
              <a:t>biologics</a:t>
            </a:r>
            <a:r>
              <a:rPr lang="tr-TR" sz="900" b="0" dirty="0">
                <a:solidFill>
                  <a:srgbClr val="191919"/>
                </a:solidFill>
                <a:effectLst/>
              </a:rPr>
              <a:t> in severe </a:t>
            </a:r>
            <a:r>
              <a:rPr lang="tr-TR" sz="900" b="0" dirty="0" err="1">
                <a:solidFill>
                  <a:srgbClr val="191919"/>
                </a:solidFill>
                <a:effectLst/>
              </a:rPr>
              <a:t>asthma</a:t>
            </a:r>
            <a:r>
              <a:rPr lang="tr-TR" sz="900" b="0" dirty="0">
                <a:solidFill>
                  <a:srgbClr val="191919"/>
                </a:solidFill>
                <a:effectLst/>
              </a:rPr>
              <a:t>-a </a:t>
            </a:r>
            <a:r>
              <a:rPr lang="tr-TR" sz="900" b="0" dirty="0" err="1">
                <a:solidFill>
                  <a:srgbClr val="191919"/>
                </a:solidFill>
                <a:effectLst/>
              </a:rPr>
              <a:t>real</a:t>
            </a:r>
            <a:r>
              <a:rPr lang="tr-TR" sz="900" b="0" dirty="0">
                <a:solidFill>
                  <a:srgbClr val="191919"/>
                </a:solidFill>
                <a:effectLst/>
              </a:rPr>
              <a:t>-life </a:t>
            </a:r>
            <a:r>
              <a:rPr lang="tr-TR" sz="900" b="0" dirty="0" err="1">
                <a:solidFill>
                  <a:srgbClr val="191919"/>
                </a:solidFill>
                <a:effectLst/>
              </a:rPr>
              <a:t>evaluation</a:t>
            </a:r>
            <a:r>
              <a:rPr lang="tr-TR" sz="900" b="0" dirty="0">
                <a:solidFill>
                  <a:srgbClr val="191919"/>
                </a:solidFill>
                <a:effectLst/>
              </a:rPr>
              <a:t>. J </a:t>
            </a:r>
            <a:r>
              <a:rPr lang="tr-TR" sz="900" b="0" dirty="0" err="1">
                <a:solidFill>
                  <a:srgbClr val="191919"/>
                </a:solidFill>
                <a:effectLst/>
              </a:rPr>
              <a:t>Allergy</a:t>
            </a:r>
            <a:r>
              <a:rPr lang="tr-TR" sz="900" b="0" dirty="0">
                <a:solidFill>
                  <a:srgbClr val="191919"/>
                </a:solidFill>
                <a:effectLst/>
              </a:rPr>
              <a:t> </a:t>
            </a:r>
            <a:r>
              <a:rPr lang="tr-TR" sz="900" b="0" dirty="0" err="1">
                <a:solidFill>
                  <a:srgbClr val="191919"/>
                </a:solidFill>
                <a:effectLst/>
              </a:rPr>
              <a:t>Clin</a:t>
            </a:r>
            <a:r>
              <a:rPr lang="tr-TR" sz="900" b="0" dirty="0">
                <a:solidFill>
                  <a:srgbClr val="191919"/>
                </a:solidFill>
                <a:effectLst/>
              </a:rPr>
              <a:t> </a:t>
            </a:r>
            <a:r>
              <a:rPr lang="tr-TR" sz="900" b="0" dirty="0" err="1">
                <a:solidFill>
                  <a:srgbClr val="191919"/>
                </a:solidFill>
                <a:effectLst/>
              </a:rPr>
              <a:t>Im</a:t>
            </a:r>
            <a:r>
              <a:rPr lang="tr-TR" sz="900" b="0" dirty="0">
                <a:solidFill>
                  <a:srgbClr val="191919"/>
                </a:solidFill>
                <a:effectLst/>
              </a:rPr>
              <a:t>- </a:t>
            </a:r>
            <a:r>
              <a:rPr lang="tr-TR" sz="900" b="0" dirty="0" err="1">
                <a:solidFill>
                  <a:srgbClr val="191919"/>
                </a:solidFill>
                <a:effectLst/>
              </a:rPr>
              <a:t>munol</a:t>
            </a:r>
            <a:r>
              <a:rPr lang="tr-TR" sz="900" b="0" dirty="0">
                <a:solidFill>
                  <a:srgbClr val="191919"/>
                </a:solidFill>
                <a:effectLst/>
              </a:rPr>
              <a:t> 2021; 9: 1194-200. </a:t>
            </a:r>
            <a:endParaRPr lang="tr-TR" sz="900" dirty="0"/>
          </a:p>
          <a:p>
            <a:pPr marL="0" indent="0">
              <a:lnSpc>
                <a:spcPct val="100000"/>
              </a:lnSpc>
              <a:spcBef>
                <a:spcPts val="400"/>
              </a:spcBef>
              <a:buNone/>
            </a:pPr>
            <a:r>
              <a:rPr lang="tr-TR" sz="900" b="0" dirty="0">
                <a:solidFill>
                  <a:srgbClr val="191919"/>
                </a:solidFill>
                <a:effectLst/>
              </a:rPr>
              <a:t>9.Austin CD, Gonzalez </a:t>
            </a:r>
            <a:r>
              <a:rPr lang="tr-TR" sz="900" b="0" dirty="0" err="1">
                <a:solidFill>
                  <a:srgbClr val="191919"/>
                </a:solidFill>
                <a:effectLst/>
              </a:rPr>
              <a:t>Edick</a:t>
            </a:r>
            <a:r>
              <a:rPr lang="tr-TR" sz="900" b="0" dirty="0">
                <a:solidFill>
                  <a:srgbClr val="191919"/>
                </a:solidFill>
                <a:effectLst/>
              </a:rPr>
              <a:t> M, </a:t>
            </a:r>
            <a:r>
              <a:rPr lang="tr-TR" sz="900" b="0" dirty="0" err="1">
                <a:solidFill>
                  <a:srgbClr val="191919"/>
                </a:solidFill>
                <a:effectLst/>
              </a:rPr>
              <a:t>Ferrando</a:t>
            </a:r>
            <a:r>
              <a:rPr lang="tr-TR" sz="900" b="0" dirty="0">
                <a:solidFill>
                  <a:srgbClr val="191919"/>
                </a:solidFill>
                <a:effectLst/>
              </a:rPr>
              <a:t> RE, et al. A </a:t>
            </a:r>
            <a:r>
              <a:rPr lang="tr-TR" sz="900" b="0" dirty="0" err="1">
                <a:solidFill>
                  <a:srgbClr val="191919"/>
                </a:solidFill>
                <a:effectLst/>
              </a:rPr>
              <a:t>randomized</a:t>
            </a:r>
            <a:r>
              <a:rPr lang="tr-TR" sz="900" b="0" dirty="0">
                <a:solidFill>
                  <a:srgbClr val="191919"/>
                </a:solidFill>
                <a:effectLst/>
              </a:rPr>
              <a:t>, </a:t>
            </a:r>
            <a:r>
              <a:rPr lang="tr-TR" sz="900" b="0" dirty="0" err="1">
                <a:solidFill>
                  <a:srgbClr val="191919"/>
                </a:solidFill>
                <a:effectLst/>
              </a:rPr>
              <a:t>placebo-controlled</a:t>
            </a:r>
            <a:r>
              <a:rPr lang="tr-TR" sz="900" b="0" dirty="0">
                <a:solidFill>
                  <a:srgbClr val="191919"/>
                </a:solidFill>
                <a:effectLst/>
              </a:rPr>
              <a:t> </a:t>
            </a:r>
            <a:r>
              <a:rPr lang="tr-TR" sz="900" b="0" dirty="0" err="1">
                <a:solidFill>
                  <a:srgbClr val="191919"/>
                </a:solidFill>
                <a:effectLst/>
              </a:rPr>
              <a:t>trial</a:t>
            </a:r>
            <a:r>
              <a:rPr lang="tr-TR" sz="900" b="0" dirty="0">
                <a:solidFill>
                  <a:srgbClr val="191919"/>
                </a:solidFill>
                <a:effectLst/>
              </a:rPr>
              <a:t> </a:t>
            </a:r>
            <a:r>
              <a:rPr lang="tr-TR" sz="900" b="0" dirty="0" err="1">
                <a:solidFill>
                  <a:srgbClr val="191919"/>
                </a:solidFill>
                <a:effectLst/>
              </a:rPr>
              <a:t>evaluating</a:t>
            </a:r>
            <a:r>
              <a:rPr lang="tr-TR" sz="900" b="0" dirty="0">
                <a:solidFill>
                  <a:srgbClr val="191919"/>
                </a:solidFill>
                <a:effectLst/>
              </a:rPr>
              <a:t> </a:t>
            </a:r>
            <a:r>
              <a:rPr lang="tr-TR" sz="900" b="0" dirty="0" err="1">
                <a:solidFill>
                  <a:srgbClr val="191919"/>
                </a:solidFill>
                <a:effectLst/>
              </a:rPr>
              <a:t>effects</a:t>
            </a:r>
            <a:r>
              <a:rPr lang="tr-TR" sz="900" b="0" dirty="0">
                <a:solidFill>
                  <a:srgbClr val="191919"/>
                </a:solidFill>
                <a:effectLst/>
              </a:rPr>
              <a:t> of </a:t>
            </a:r>
            <a:r>
              <a:rPr lang="tr-TR" sz="900" b="0" dirty="0" err="1">
                <a:solidFill>
                  <a:srgbClr val="191919"/>
                </a:solidFill>
                <a:effectLst/>
              </a:rPr>
              <a:t>lebrikizumab</a:t>
            </a:r>
            <a:r>
              <a:rPr lang="tr-TR" sz="900" b="0" dirty="0">
                <a:solidFill>
                  <a:srgbClr val="191919"/>
                </a:solidFill>
                <a:effectLst/>
              </a:rPr>
              <a:t> on </a:t>
            </a:r>
            <a:r>
              <a:rPr lang="tr-TR" sz="900" b="0" dirty="0" err="1">
                <a:solidFill>
                  <a:srgbClr val="191919"/>
                </a:solidFill>
                <a:effectLst/>
              </a:rPr>
              <a:t>airway</a:t>
            </a:r>
            <a:r>
              <a:rPr lang="tr-TR" sz="900" b="0" dirty="0">
                <a:solidFill>
                  <a:srgbClr val="191919"/>
                </a:solidFill>
                <a:effectLst/>
              </a:rPr>
              <a:t> </a:t>
            </a:r>
            <a:r>
              <a:rPr lang="tr-TR" sz="900" b="0" dirty="0" err="1">
                <a:solidFill>
                  <a:srgbClr val="191919"/>
                </a:solidFill>
                <a:effectLst/>
              </a:rPr>
              <a:t>eosinophilic</a:t>
            </a:r>
            <a:r>
              <a:rPr lang="tr-TR" sz="900" b="0" dirty="0">
                <a:solidFill>
                  <a:srgbClr val="191919"/>
                </a:solidFill>
                <a:effectLst/>
              </a:rPr>
              <a:t> </a:t>
            </a:r>
            <a:r>
              <a:rPr lang="tr-TR" sz="900" b="0" dirty="0" err="1">
                <a:solidFill>
                  <a:srgbClr val="191919"/>
                </a:solidFill>
                <a:effectLst/>
              </a:rPr>
              <a:t>inf</a:t>
            </a:r>
            <a:r>
              <a:rPr lang="tr-TR" sz="900" b="0" dirty="0">
                <a:solidFill>
                  <a:srgbClr val="191919"/>
                </a:solidFill>
                <a:effectLst/>
              </a:rPr>
              <a:t>- </a:t>
            </a:r>
            <a:r>
              <a:rPr lang="tr-TR" sz="900" b="0" dirty="0" err="1">
                <a:solidFill>
                  <a:srgbClr val="191919"/>
                </a:solidFill>
                <a:effectLst/>
              </a:rPr>
              <a:t>lammation</a:t>
            </a:r>
            <a:r>
              <a:rPr lang="tr-TR" sz="900" b="0" dirty="0">
                <a:solidFill>
                  <a:srgbClr val="191919"/>
                </a:solidFill>
                <a:effectLst/>
              </a:rPr>
              <a:t> </a:t>
            </a:r>
            <a:r>
              <a:rPr lang="tr-TR" sz="900" b="0" dirty="0" err="1">
                <a:solidFill>
                  <a:srgbClr val="191919"/>
                </a:solidFill>
                <a:effectLst/>
              </a:rPr>
              <a:t>and</a:t>
            </a:r>
            <a:r>
              <a:rPr lang="tr-TR" sz="900" b="0" dirty="0">
                <a:solidFill>
                  <a:srgbClr val="191919"/>
                </a:solidFill>
                <a:effectLst/>
              </a:rPr>
              <a:t> </a:t>
            </a:r>
            <a:r>
              <a:rPr lang="tr-TR" sz="900" b="0" dirty="0" err="1">
                <a:solidFill>
                  <a:srgbClr val="191919"/>
                </a:solidFill>
                <a:effectLst/>
              </a:rPr>
              <a:t>remodelling</a:t>
            </a:r>
            <a:r>
              <a:rPr lang="tr-TR" sz="900" b="0" dirty="0">
                <a:solidFill>
                  <a:srgbClr val="191919"/>
                </a:solidFill>
                <a:effectLst/>
              </a:rPr>
              <a:t> in </a:t>
            </a:r>
            <a:r>
              <a:rPr lang="tr-TR" sz="900" b="0" dirty="0" err="1">
                <a:solidFill>
                  <a:srgbClr val="191919"/>
                </a:solidFill>
                <a:effectLst/>
              </a:rPr>
              <a:t>uncontrolled</a:t>
            </a:r>
            <a:r>
              <a:rPr lang="tr-TR" sz="900" b="0" dirty="0">
                <a:solidFill>
                  <a:srgbClr val="191919"/>
                </a:solidFill>
                <a:effectLst/>
              </a:rPr>
              <a:t> </a:t>
            </a:r>
            <a:r>
              <a:rPr lang="tr-TR" sz="900" b="0" dirty="0" err="1">
                <a:solidFill>
                  <a:srgbClr val="191919"/>
                </a:solidFill>
                <a:effectLst/>
              </a:rPr>
              <a:t>asth</a:t>
            </a:r>
            <a:r>
              <a:rPr lang="tr-TR" sz="900" b="0" dirty="0">
                <a:solidFill>
                  <a:srgbClr val="191919"/>
                </a:solidFill>
                <a:effectLst/>
              </a:rPr>
              <a:t>- </a:t>
            </a:r>
            <a:r>
              <a:rPr lang="tr-TR" sz="900" b="0" dirty="0" err="1">
                <a:solidFill>
                  <a:srgbClr val="191919"/>
                </a:solidFill>
                <a:effectLst/>
              </a:rPr>
              <a:t>ma</a:t>
            </a:r>
            <a:r>
              <a:rPr lang="tr-TR" sz="900" b="0" dirty="0">
                <a:solidFill>
                  <a:srgbClr val="191919"/>
                </a:solidFill>
                <a:effectLst/>
              </a:rPr>
              <a:t> (CLAVIER). </a:t>
            </a:r>
            <a:r>
              <a:rPr lang="tr-TR" sz="900" b="0" dirty="0" err="1">
                <a:solidFill>
                  <a:srgbClr val="191919"/>
                </a:solidFill>
                <a:effectLst/>
              </a:rPr>
              <a:t>Clin</a:t>
            </a:r>
            <a:r>
              <a:rPr lang="tr-TR" sz="900" b="0" dirty="0">
                <a:solidFill>
                  <a:srgbClr val="191919"/>
                </a:solidFill>
                <a:effectLst/>
              </a:rPr>
              <a:t> </a:t>
            </a:r>
            <a:r>
              <a:rPr lang="tr-TR" sz="900" b="0" dirty="0" err="1">
                <a:solidFill>
                  <a:srgbClr val="191919"/>
                </a:solidFill>
                <a:effectLst/>
              </a:rPr>
              <a:t>Exp</a:t>
            </a:r>
            <a:r>
              <a:rPr lang="tr-TR" sz="900" b="0" dirty="0">
                <a:solidFill>
                  <a:srgbClr val="191919"/>
                </a:solidFill>
                <a:effectLst/>
              </a:rPr>
              <a:t> </a:t>
            </a:r>
            <a:r>
              <a:rPr lang="tr-TR" sz="900" b="0" dirty="0" err="1">
                <a:solidFill>
                  <a:srgbClr val="191919"/>
                </a:solidFill>
                <a:effectLst/>
              </a:rPr>
              <a:t>Allergy</a:t>
            </a:r>
            <a:r>
              <a:rPr lang="tr-TR" sz="900" b="0" dirty="0">
                <a:solidFill>
                  <a:srgbClr val="191919"/>
                </a:solidFill>
                <a:effectLst/>
              </a:rPr>
              <a:t> 2020; 50: 1342-51. </a:t>
            </a:r>
            <a:endParaRPr lang="tr-TR" sz="900" dirty="0"/>
          </a:p>
        </p:txBody>
      </p:sp>
    </p:spTree>
    <p:extLst>
      <p:ext uri="{BB962C8B-B14F-4D97-AF65-F5344CB8AC3E}">
        <p14:creationId xmlns:p14="http://schemas.microsoft.com/office/powerpoint/2010/main" val="3358486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4197A98C-86D5-D2F0-A82E-3DA68AC6D107}"/>
              </a:ext>
            </a:extLst>
          </p:cNvPr>
          <p:cNvSpPr>
            <a:spLocks noGrp="1"/>
          </p:cNvSpPr>
          <p:nvPr>
            <p:ph type="title"/>
          </p:nvPr>
        </p:nvSpPr>
        <p:spPr>
          <a:xfrm>
            <a:off x="760270" y="347694"/>
            <a:ext cx="10256163" cy="430887"/>
          </a:xfrm>
        </p:spPr>
        <p:txBody>
          <a:bodyPr/>
          <a:lstStyle/>
          <a:p>
            <a:r>
              <a:rPr lang="tr-TR" dirty="0"/>
              <a:t>AĞIR ASTIM MI ? TEDAVİSİ ZOR ASTIM MI ???</a:t>
            </a:r>
          </a:p>
        </p:txBody>
      </p:sp>
      <p:sp>
        <p:nvSpPr>
          <p:cNvPr id="6" name="İçerik Yer Tutucusu 5">
            <a:extLst>
              <a:ext uri="{FF2B5EF4-FFF2-40B4-BE49-F238E27FC236}">
                <a16:creationId xmlns:a16="http://schemas.microsoft.com/office/drawing/2014/main" id="{5CCD8213-3352-CF0B-E2D5-87BF2F65012D}"/>
              </a:ext>
            </a:extLst>
          </p:cNvPr>
          <p:cNvSpPr>
            <a:spLocks noGrp="1"/>
          </p:cNvSpPr>
          <p:nvPr>
            <p:ph idx="1"/>
          </p:nvPr>
        </p:nvSpPr>
        <p:spPr>
          <a:xfrm>
            <a:off x="801832" y="1050994"/>
            <a:ext cx="11088688" cy="4486275"/>
          </a:xfrm>
        </p:spPr>
        <p:txBody>
          <a:bodyPr/>
          <a:lstStyle/>
          <a:p>
            <a:r>
              <a:rPr lang="tr-TR" dirty="0"/>
              <a:t>Orta veya yüksek doz </a:t>
            </a:r>
            <a:r>
              <a:rPr lang="tr-TR" dirty="0" err="1"/>
              <a:t>inhale</a:t>
            </a:r>
            <a:r>
              <a:rPr lang="tr-TR" dirty="0"/>
              <a:t> kortikosteroidler (IKS) ile birlikte ikinci bir kontrol edici ilaç(LABA), idame olarak oral kortikosteroid tedavisi gibi GINA dördüncü ve beşinci basamak tedavisine rağmen kontrol altına alınamayan veya semptom kontrolünü sağlamak ve atak riskini azaltmak için bu tedavileri gerektiren astıma </a:t>
            </a:r>
            <a:r>
              <a:rPr lang="tr-TR" dirty="0">
                <a:solidFill>
                  <a:srgbClr val="C00000"/>
                </a:solidFill>
              </a:rPr>
              <a:t>“tedavisi zor” </a:t>
            </a:r>
            <a:r>
              <a:rPr lang="tr-TR" dirty="0"/>
              <a:t>astım denir. </a:t>
            </a:r>
          </a:p>
          <a:p>
            <a:r>
              <a:rPr lang="tr-TR" dirty="0"/>
              <a:t>Uygun tedaviye bağlı kalınmasına ve astımı kötüleştiren faktörler düzeltilmesine rağmen kontrol altına alınamayan veya yüksek doz IKS altında kontrolde iken basamak inildiğinde şiddetlenen astıma ise </a:t>
            </a:r>
            <a:r>
              <a:rPr lang="tr-TR" dirty="0">
                <a:solidFill>
                  <a:srgbClr val="C00000"/>
                </a:solidFill>
              </a:rPr>
              <a:t>“ağır astım” </a:t>
            </a:r>
            <a:r>
              <a:rPr lang="tr-TR" dirty="0"/>
              <a:t>denir.</a:t>
            </a:r>
          </a:p>
        </p:txBody>
      </p:sp>
      <p:pic>
        <p:nvPicPr>
          <p:cNvPr id="9" name="Resim 8">
            <a:extLst>
              <a:ext uri="{FF2B5EF4-FFF2-40B4-BE49-F238E27FC236}">
                <a16:creationId xmlns:a16="http://schemas.microsoft.com/office/drawing/2014/main" id="{2AB7D163-A41B-6CDB-5FC2-FE05BD532F10}"/>
              </a:ext>
            </a:extLst>
          </p:cNvPr>
          <p:cNvPicPr>
            <a:picLocks noChangeAspect="1"/>
          </p:cNvPicPr>
          <p:nvPr/>
        </p:nvPicPr>
        <p:blipFill>
          <a:blip r:embed="rId2"/>
          <a:stretch>
            <a:fillRect/>
          </a:stretch>
        </p:blipFill>
        <p:spPr>
          <a:xfrm>
            <a:off x="755236" y="3814292"/>
            <a:ext cx="4994031" cy="2769072"/>
          </a:xfrm>
          <a:prstGeom prst="rect">
            <a:avLst/>
          </a:prstGeom>
        </p:spPr>
      </p:pic>
      <p:pic>
        <p:nvPicPr>
          <p:cNvPr id="10" name="Resim 9">
            <a:extLst>
              <a:ext uri="{FF2B5EF4-FFF2-40B4-BE49-F238E27FC236}">
                <a16:creationId xmlns:a16="http://schemas.microsoft.com/office/drawing/2014/main" id="{6B723A97-CC54-1248-B97C-678E666C063B}"/>
              </a:ext>
            </a:extLst>
          </p:cNvPr>
          <p:cNvPicPr>
            <a:picLocks noChangeAspect="1"/>
          </p:cNvPicPr>
          <p:nvPr/>
        </p:nvPicPr>
        <p:blipFill>
          <a:blip r:embed="rId3"/>
          <a:stretch>
            <a:fillRect/>
          </a:stretch>
        </p:blipFill>
        <p:spPr>
          <a:xfrm>
            <a:off x="5937348" y="3866247"/>
            <a:ext cx="5332551" cy="2769072"/>
          </a:xfrm>
          <a:prstGeom prst="rect">
            <a:avLst/>
          </a:prstGeom>
        </p:spPr>
      </p:pic>
      <p:pic>
        <p:nvPicPr>
          <p:cNvPr id="2" name="Resim 1">
            <a:extLst>
              <a:ext uri="{FF2B5EF4-FFF2-40B4-BE49-F238E27FC236}">
                <a16:creationId xmlns:a16="http://schemas.microsoft.com/office/drawing/2014/main" id="{834CF24D-B2F1-9BF8-2663-7048B970A60D}"/>
              </a:ext>
            </a:extLst>
          </p:cNvPr>
          <p:cNvPicPr>
            <a:picLocks noChangeAspect="1"/>
          </p:cNvPicPr>
          <p:nvPr/>
        </p:nvPicPr>
        <p:blipFill>
          <a:blip r:embed="rId4"/>
          <a:stretch>
            <a:fillRect/>
          </a:stretch>
        </p:blipFill>
        <p:spPr>
          <a:xfrm>
            <a:off x="7455121" y="115634"/>
            <a:ext cx="4184430" cy="1140051"/>
          </a:xfrm>
          <a:prstGeom prst="rect">
            <a:avLst/>
          </a:prstGeom>
        </p:spPr>
      </p:pic>
    </p:spTree>
    <p:extLst>
      <p:ext uri="{BB962C8B-B14F-4D97-AF65-F5344CB8AC3E}">
        <p14:creationId xmlns:p14="http://schemas.microsoft.com/office/powerpoint/2010/main" val="2218573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CFB35F-8B29-8145-E9EE-EC0E19CD11D8}"/>
              </a:ext>
            </a:extLst>
          </p:cNvPr>
          <p:cNvSpPr>
            <a:spLocks noGrp="1"/>
          </p:cNvSpPr>
          <p:nvPr>
            <p:ph type="title"/>
          </p:nvPr>
        </p:nvSpPr>
        <p:spPr>
          <a:xfrm>
            <a:off x="6723723" y="2733291"/>
            <a:ext cx="5023580" cy="3049920"/>
          </a:xfrm>
        </p:spPr>
        <p:txBody>
          <a:bodyPr vert="horz" lIns="91440" tIns="45720" rIns="91440" bIns="45720" rtlCol="0" anchor="t">
            <a:normAutofit/>
          </a:bodyPr>
          <a:lstStyle/>
          <a:p>
            <a:r>
              <a:rPr lang="en-US" sz="4000" dirty="0"/>
              <a:t>TEŞEKKÜR EDERİM…</a:t>
            </a:r>
            <a:br>
              <a:rPr lang="en-US" sz="4000" dirty="0"/>
            </a:br>
            <a:endParaRPr lang="en-US" sz="4000" kern="1200" dirty="0">
              <a:solidFill>
                <a:schemeClr val="tx1"/>
              </a:solidFill>
              <a:latin typeface="+mj-lt"/>
              <a:ea typeface="+mj-ea"/>
              <a:cs typeface="+mj-cs"/>
            </a:endParaRPr>
          </a:p>
        </p:txBody>
      </p:sp>
      <p:pic>
        <p:nvPicPr>
          <p:cNvPr id="7" name="Resim 6">
            <a:extLst>
              <a:ext uri="{FF2B5EF4-FFF2-40B4-BE49-F238E27FC236}">
                <a16:creationId xmlns:a16="http://schemas.microsoft.com/office/drawing/2014/main" id="{B23209C6-3E40-6FD5-A215-0F83ECB7F92D}"/>
              </a:ext>
            </a:extLst>
          </p:cNvPr>
          <p:cNvPicPr>
            <a:picLocks noChangeAspect="1"/>
          </p:cNvPicPr>
          <p:nvPr/>
        </p:nvPicPr>
        <p:blipFill>
          <a:blip r:embed="rId2"/>
          <a:stretch>
            <a:fillRect/>
          </a:stretch>
        </p:blipFill>
        <p:spPr>
          <a:xfrm rot="16200000">
            <a:off x="-69651" y="514349"/>
            <a:ext cx="6858000" cy="5829300"/>
          </a:xfrm>
          <a:prstGeom prst="rect">
            <a:avLst/>
          </a:prstGeom>
        </p:spPr>
      </p:pic>
    </p:spTree>
    <p:extLst>
      <p:ext uri="{BB962C8B-B14F-4D97-AF65-F5344CB8AC3E}">
        <p14:creationId xmlns:p14="http://schemas.microsoft.com/office/powerpoint/2010/main" val="396039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7"/>
          <p:cNvPicPr preferRelativeResize="0"/>
          <p:nvPr/>
        </p:nvPicPr>
        <p:blipFill rotWithShape="1">
          <a:blip r:embed="rId3">
            <a:alphaModFix/>
          </a:blip>
          <a:srcRect r="1717"/>
          <a:stretch/>
        </p:blipFill>
        <p:spPr>
          <a:xfrm>
            <a:off x="992684" y="287150"/>
            <a:ext cx="10031344" cy="6283700"/>
          </a:xfrm>
          <a:prstGeom prst="rect">
            <a:avLst/>
          </a:prstGeom>
          <a:noFill/>
          <a:ln>
            <a:noFill/>
          </a:ln>
        </p:spPr>
      </p:pic>
      <p:pic>
        <p:nvPicPr>
          <p:cNvPr id="5" name="İçerik Yer Tutucusu 4">
            <a:extLst>
              <a:ext uri="{FF2B5EF4-FFF2-40B4-BE49-F238E27FC236}">
                <a16:creationId xmlns:a16="http://schemas.microsoft.com/office/drawing/2014/main" id="{088F54A6-3825-67AA-9F66-8267E5CDF626}"/>
              </a:ext>
            </a:extLst>
          </p:cNvPr>
          <p:cNvPicPr>
            <a:picLocks noGrp="1" noChangeAspect="1"/>
          </p:cNvPicPr>
          <p:nvPr>
            <p:ph idx="1"/>
          </p:nvPr>
        </p:nvPicPr>
        <p:blipFill>
          <a:blip r:embed="rId4"/>
          <a:stretch>
            <a:fillRect/>
          </a:stretch>
        </p:blipFill>
        <p:spPr>
          <a:xfrm>
            <a:off x="5036234" y="1036150"/>
            <a:ext cx="5377202" cy="16787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id="{3C79A07E-27F5-3748-FE78-C94295AF8430}"/>
              </a:ext>
            </a:extLst>
          </p:cNvPr>
          <p:cNvPicPr>
            <a:picLocks noGrp="1" noChangeAspect="1"/>
          </p:cNvPicPr>
          <p:nvPr>
            <p:ph idx="1"/>
          </p:nvPr>
        </p:nvPicPr>
        <p:blipFill>
          <a:blip r:embed="rId2"/>
          <a:srcRect t="12877" r="-2" b="7659"/>
          <a:stretch/>
        </p:blipFill>
        <p:spPr>
          <a:xfrm>
            <a:off x="-6588" y="10"/>
            <a:ext cx="12198588" cy="6857990"/>
          </a:xfrm>
          <a:prstGeom prst="rect">
            <a:avLst/>
          </a:prstGeom>
        </p:spPr>
      </p:pic>
    </p:spTree>
    <p:extLst>
      <p:ext uri="{BB962C8B-B14F-4D97-AF65-F5344CB8AC3E}">
        <p14:creationId xmlns:p14="http://schemas.microsoft.com/office/powerpoint/2010/main" val="381824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E4B2FEF7-128B-9BDF-5D1E-1F299AD59A1A}"/>
              </a:ext>
            </a:extLst>
          </p:cNvPr>
          <p:cNvPicPr>
            <a:picLocks noGrp="1" noChangeAspect="1"/>
          </p:cNvPicPr>
          <p:nvPr>
            <p:ph idx="1"/>
          </p:nvPr>
        </p:nvPicPr>
        <p:blipFill>
          <a:blip r:embed="rId2"/>
          <a:stretch>
            <a:fillRect/>
          </a:stretch>
        </p:blipFill>
        <p:spPr>
          <a:xfrm>
            <a:off x="2667650" y="643466"/>
            <a:ext cx="6856699" cy="5571067"/>
          </a:xfrm>
          <a:prstGeom prst="rect">
            <a:avLst/>
          </a:prstGeom>
        </p:spPr>
      </p:pic>
    </p:spTree>
    <p:extLst>
      <p:ext uri="{BB962C8B-B14F-4D97-AF65-F5344CB8AC3E}">
        <p14:creationId xmlns:p14="http://schemas.microsoft.com/office/powerpoint/2010/main" val="1971657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76CEE3-7C82-38C8-F96F-459529DC8107}"/>
              </a:ext>
            </a:extLst>
          </p:cNvPr>
          <p:cNvSpPr>
            <a:spLocks noGrp="1"/>
          </p:cNvSpPr>
          <p:nvPr>
            <p:ph type="title"/>
          </p:nvPr>
        </p:nvSpPr>
        <p:spPr>
          <a:xfrm>
            <a:off x="4659520" y="624110"/>
            <a:ext cx="6845092" cy="1280890"/>
          </a:xfrm>
        </p:spPr>
        <p:txBody>
          <a:bodyPr>
            <a:normAutofit/>
          </a:bodyPr>
          <a:lstStyle/>
          <a:p>
            <a:r>
              <a:rPr lang="tr-TR" dirty="0"/>
              <a:t>Astımda kontrol kavramı</a:t>
            </a:r>
          </a:p>
        </p:txBody>
      </p:sp>
      <p:sp>
        <p:nvSpPr>
          <p:cNvPr id="3" name="İçerik Yer Tutucusu 2">
            <a:extLst>
              <a:ext uri="{FF2B5EF4-FFF2-40B4-BE49-F238E27FC236}">
                <a16:creationId xmlns:a16="http://schemas.microsoft.com/office/drawing/2014/main" id="{4ED45190-277E-BC64-FB44-19C8BFF01B77}"/>
              </a:ext>
            </a:extLst>
          </p:cNvPr>
          <p:cNvSpPr>
            <a:spLocks noGrp="1"/>
          </p:cNvSpPr>
          <p:nvPr>
            <p:ph idx="1"/>
          </p:nvPr>
        </p:nvSpPr>
        <p:spPr>
          <a:xfrm>
            <a:off x="3773438" y="1915389"/>
            <a:ext cx="6847944" cy="3777622"/>
          </a:xfrm>
        </p:spPr>
        <p:txBody>
          <a:bodyPr>
            <a:normAutofit fontScale="25000" lnSpcReduction="20000"/>
          </a:bodyPr>
          <a:lstStyle/>
          <a:p>
            <a:pPr marL="0" indent="0">
              <a:buNone/>
            </a:pPr>
            <a:r>
              <a:rPr lang="tr-TR" sz="8000" dirty="0"/>
              <a:t>Son 4 hafta sorgulanır;</a:t>
            </a:r>
          </a:p>
          <a:p>
            <a:pPr marL="514350" indent="-514350">
              <a:buFont typeface="+mj-lt"/>
              <a:buAutoNum type="arabicPeriod"/>
            </a:pPr>
            <a:r>
              <a:rPr lang="tr-TR" sz="8000" dirty="0"/>
              <a:t>Haftada 2’ den fazla gündüz semptomu</a:t>
            </a:r>
          </a:p>
          <a:p>
            <a:pPr marL="514350" indent="-514350">
              <a:buFont typeface="+mj-lt"/>
              <a:buAutoNum type="arabicPeriod"/>
            </a:pPr>
            <a:r>
              <a:rPr lang="tr-TR" sz="8000" dirty="0"/>
              <a:t>Herhangi bir gece astım semptomu nedeniyle uyanma</a:t>
            </a:r>
          </a:p>
          <a:p>
            <a:pPr marL="514350" indent="-514350">
              <a:buFont typeface="+mj-lt"/>
              <a:buAutoNum type="arabicPeriod"/>
            </a:pPr>
            <a:r>
              <a:rPr lang="tr-TR" sz="8000" dirty="0"/>
              <a:t>Haftada 2’ den fazla (kısa etkili β2 agonist) SABA ihtiyacı olması</a:t>
            </a:r>
          </a:p>
          <a:p>
            <a:pPr marL="514350" indent="-514350">
              <a:buFont typeface="+mj-lt"/>
              <a:buAutoNum type="arabicPeriod"/>
            </a:pPr>
            <a:r>
              <a:rPr lang="tr-TR" sz="8000" dirty="0"/>
              <a:t>Astım nedeniyle aktivite kısıtlaması</a:t>
            </a:r>
          </a:p>
          <a:p>
            <a:r>
              <a:rPr lang="tr-TR" sz="8000" dirty="0"/>
              <a:t>Bunlardan 3-4 tanesi varsa: kontrol dışı</a:t>
            </a:r>
          </a:p>
          <a:p>
            <a:r>
              <a:rPr lang="tr-TR" sz="8000" dirty="0"/>
              <a:t>1-2 tanesi varsa: kısmi kontrol </a:t>
            </a:r>
          </a:p>
          <a:p>
            <a:r>
              <a:rPr lang="tr-TR" sz="8000" dirty="0"/>
              <a:t>Hiçbiri Yoksa: iyi kontrol</a:t>
            </a:r>
          </a:p>
          <a:p>
            <a:pPr marL="0" indent="0">
              <a:buNone/>
            </a:pPr>
            <a:endParaRPr lang="tr-TR" sz="5600" dirty="0"/>
          </a:p>
          <a:p>
            <a:pPr marL="0" indent="0">
              <a:buNone/>
            </a:pPr>
            <a:r>
              <a:rPr lang="tr-TR" sz="5600" b="1" dirty="0" err="1">
                <a:effectLst/>
              </a:rPr>
              <a:t>Kontrolsüz</a:t>
            </a:r>
            <a:r>
              <a:rPr lang="tr-TR" sz="5600" b="1" dirty="0">
                <a:effectLst/>
              </a:rPr>
              <a:t> astım</a:t>
            </a:r>
            <a:r>
              <a:rPr lang="tr-TR" sz="5600" dirty="0">
                <a:effectLst/>
              </a:rPr>
              <a:t>; kötü semptom kontrolü(sık semptom ya da kurtarıcı ihtiyacı, astıma bağlı aktivite kısıtlanması, astıma bağlı gece uykudan uyanma) veya oral kortikosteroid (OKS) kullanımı gerektiren yılda en az iki atak ya da hastanede </a:t>
            </a:r>
            <a:r>
              <a:rPr lang="tr-TR" sz="5600" dirty="0" err="1">
                <a:effectLst/>
              </a:rPr>
              <a:t>yatıs</a:t>
            </a:r>
            <a:r>
              <a:rPr lang="tr-TR" sz="5600" dirty="0">
                <a:effectLst/>
              </a:rPr>
              <a:t>̧ gerektiren yılda en az bir astım </a:t>
            </a:r>
            <a:r>
              <a:rPr lang="tr-TR" sz="5600" dirty="0" err="1">
                <a:effectLst/>
              </a:rPr>
              <a:t>atağı</a:t>
            </a:r>
            <a:r>
              <a:rPr lang="tr-TR" sz="5600" dirty="0">
                <a:effectLst/>
              </a:rPr>
              <a:t> </a:t>
            </a:r>
            <a:r>
              <a:rPr lang="tr-TR" sz="5600" dirty="0" err="1">
                <a:effectLst/>
              </a:rPr>
              <a:t>öyküsu</a:t>
            </a:r>
            <a:r>
              <a:rPr lang="tr-TR" sz="5600" dirty="0">
                <a:effectLst/>
              </a:rPr>
              <a:t>̈ olmasıdır </a:t>
            </a:r>
            <a:endParaRPr lang="tr-TR" sz="5600" dirty="0"/>
          </a:p>
          <a:p>
            <a:endParaRPr lang="tr-TR" dirty="0"/>
          </a:p>
          <a:p>
            <a:endParaRPr lang="tr-TR" dirty="0"/>
          </a:p>
        </p:txBody>
      </p:sp>
      <p:pic>
        <p:nvPicPr>
          <p:cNvPr id="5" name="Picture 4" descr="Koyu tahta 'da acil durum tıbbi setin üst görünümü">
            <a:extLst>
              <a:ext uri="{FF2B5EF4-FFF2-40B4-BE49-F238E27FC236}">
                <a16:creationId xmlns:a16="http://schemas.microsoft.com/office/drawing/2014/main" id="{E641DCAE-0069-CD66-F966-C07CF43D6AEB}"/>
              </a:ext>
            </a:extLst>
          </p:cNvPr>
          <p:cNvPicPr>
            <a:picLocks noChangeAspect="1"/>
          </p:cNvPicPr>
          <p:nvPr/>
        </p:nvPicPr>
        <p:blipFill>
          <a:blip r:embed="rId2"/>
          <a:srcRect l="56991" r="16529" b="-2"/>
          <a:stretch/>
        </p:blipFill>
        <p:spPr>
          <a:xfrm>
            <a:off x="-1554" y="1730"/>
            <a:ext cx="2720544" cy="6858000"/>
          </a:xfrm>
          <a:prstGeom prst="rect">
            <a:avLst/>
          </a:prstGeom>
        </p:spPr>
      </p:pic>
    </p:spTree>
    <p:extLst>
      <p:ext uri="{BB962C8B-B14F-4D97-AF65-F5344CB8AC3E}">
        <p14:creationId xmlns:p14="http://schemas.microsoft.com/office/powerpoint/2010/main" val="2151613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46551" y="1389964"/>
            <a:ext cx="5848985" cy="446405"/>
          </a:xfrm>
          <a:prstGeom prst="rect">
            <a:avLst/>
          </a:prstGeom>
        </p:spPr>
        <p:txBody>
          <a:bodyPr vert="horz" wrap="square" lIns="0" tIns="13970" rIns="0" bIns="0" rtlCol="0">
            <a:spAutoFit/>
          </a:bodyPr>
          <a:lstStyle/>
          <a:p>
            <a:pPr marL="12700">
              <a:lnSpc>
                <a:spcPct val="100000"/>
              </a:lnSpc>
              <a:spcBef>
                <a:spcPts val="110"/>
              </a:spcBef>
            </a:pPr>
            <a:r>
              <a:rPr sz="2750" dirty="0"/>
              <a:t>Astım</a:t>
            </a:r>
            <a:r>
              <a:rPr sz="2750" spc="-50" dirty="0"/>
              <a:t> </a:t>
            </a:r>
            <a:r>
              <a:rPr sz="2750" dirty="0"/>
              <a:t>kontrolunun</a:t>
            </a:r>
            <a:r>
              <a:rPr sz="2750" spc="-50" dirty="0"/>
              <a:t> </a:t>
            </a:r>
            <a:r>
              <a:rPr sz="2750" spc="-10" dirty="0"/>
              <a:t>değerlendirilmesi</a:t>
            </a:r>
            <a:endParaRPr sz="2750"/>
          </a:p>
        </p:txBody>
      </p:sp>
      <p:pic>
        <p:nvPicPr>
          <p:cNvPr id="3" name="object 3"/>
          <p:cNvPicPr/>
          <p:nvPr/>
        </p:nvPicPr>
        <p:blipFill>
          <a:blip r:embed="rId2" cstate="print"/>
          <a:stretch>
            <a:fillRect/>
          </a:stretch>
        </p:blipFill>
        <p:spPr>
          <a:xfrm>
            <a:off x="2567939" y="1229867"/>
            <a:ext cx="684276" cy="704088"/>
          </a:xfrm>
          <a:prstGeom prst="rect">
            <a:avLst/>
          </a:prstGeom>
        </p:spPr>
      </p:pic>
      <p:graphicFrame>
        <p:nvGraphicFramePr>
          <p:cNvPr id="4" name="object 4"/>
          <p:cNvGraphicFramePr>
            <a:graphicFrameLocks noGrp="1"/>
          </p:cNvGraphicFramePr>
          <p:nvPr>
            <p:extLst>
              <p:ext uri="{D42A27DB-BD31-4B8C-83A1-F6EECF244321}">
                <p14:modId xmlns:p14="http://schemas.microsoft.com/office/powerpoint/2010/main" val="605883047"/>
              </p:ext>
            </p:extLst>
          </p:nvPr>
        </p:nvGraphicFramePr>
        <p:xfrm>
          <a:off x="1776983" y="2380107"/>
          <a:ext cx="8566784" cy="3474720"/>
        </p:xfrm>
        <a:graphic>
          <a:graphicData uri="http://schemas.openxmlformats.org/drawingml/2006/table">
            <a:tbl>
              <a:tblPr firstRow="1" bandRow="1">
                <a:tableStyleId>{2D5ABB26-0587-4C30-8999-92F81FD0307C}</a:tableStyleId>
              </a:tblPr>
              <a:tblGrid>
                <a:gridCol w="3259454">
                  <a:extLst>
                    <a:ext uri="{9D8B030D-6E8A-4147-A177-3AD203B41FA5}">
                      <a16:colId xmlns:a16="http://schemas.microsoft.com/office/drawing/2014/main" val="20000"/>
                    </a:ext>
                  </a:extLst>
                </a:gridCol>
                <a:gridCol w="1884045">
                  <a:extLst>
                    <a:ext uri="{9D8B030D-6E8A-4147-A177-3AD203B41FA5}">
                      <a16:colId xmlns:a16="http://schemas.microsoft.com/office/drawing/2014/main" val="20001"/>
                    </a:ext>
                  </a:extLst>
                </a:gridCol>
                <a:gridCol w="1704340">
                  <a:extLst>
                    <a:ext uri="{9D8B030D-6E8A-4147-A177-3AD203B41FA5}">
                      <a16:colId xmlns:a16="http://schemas.microsoft.com/office/drawing/2014/main" val="20002"/>
                    </a:ext>
                  </a:extLst>
                </a:gridCol>
                <a:gridCol w="1718945">
                  <a:extLst>
                    <a:ext uri="{9D8B030D-6E8A-4147-A177-3AD203B41FA5}">
                      <a16:colId xmlns:a16="http://schemas.microsoft.com/office/drawing/2014/main" val="20003"/>
                    </a:ext>
                  </a:extLst>
                </a:gridCol>
              </a:tblGrid>
              <a:tr h="640080">
                <a:tc>
                  <a:txBody>
                    <a:bodyPr/>
                    <a:lstStyle/>
                    <a:p>
                      <a:pPr marL="91440">
                        <a:lnSpc>
                          <a:spcPct val="100000"/>
                        </a:lnSpc>
                        <a:spcBef>
                          <a:spcPts val="215"/>
                        </a:spcBef>
                      </a:pPr>
                      <a:r>
                        <a:rPr sz="1600" b="1" dirty="0">
                          <a:solidFill>
                            <a:srgbClr val="FFFFFF"/>
                          </a:solidFill>
                          <a:latin typeface="P052"/>
                          <a:cs typeface="P052"/>
                        </a:rPr>
                        <a:t>Son</a:t>
                      </a:r>
                      <a:r>
                        <a:rPr sz="1600" b="1" spc="-25" dirty="0">
                          <a:solidFill>
                            <a:srgbClr val="FFFFFF"/>
                          </a:solidFill>
                          <a:latin typeface="P052"/>
                          <a:cs typeface="P052"/>
                        </a:rPr>
                        <a:t> </a:t>
                      </a:r>
                      <a:r>
                        <a:rPr sz="1600" b="1" dirty="0">
                          <a:solidFill>
                            <a:srgbClr val="FFFFFF"/>
                          </a:solidFill>
                          <a:latin typeface="P052"/>
                          <a:cs typeface="P052"/>
                        </a:rPr>
                        <a:t>4</a:t>
                      </a:r>
                      <a:r>
                        <a:rPr sz="1600" b="1" spc="-15" dirty="0">
                          <a:solidFill>
                            <a:srgbClr val="FFFFFF"/>
                          </a:solidFill>
                          <a:latin typeface="P052"/>
                          <a:cs typeface="P052"/>
                        </a:rPr>
                        <a:t> </a:t>
                      </a:r>
                      <a:r>
                        <a:rPr sz="1600" b="1" dirty="0">
                          <a:solidFill>
                            <a:srgbClr val="FFFFFF"/>
                          </a:solidFill>
                          <a:latin typeface="P052"/>
                          <a:cs typeface="P052"/>
                        </a:rPr>
                        <a:t>hafta</a:t>
                      </a:r>
                      <a:r>
                        <a:rPr sz="1600" b="1" spc="-15" dirty="0">
                          <a:solidFill>
                            <a:srgbClr val="FFFFFF"/>
                          </a:solidFill>
                          <a:latin typeface="P052"/>
                          <a:cs typeface="P052"/>
                        </a:rPr>
                        <a:t> </a:t>
                      </a:r>
                      <a:r>
                        <a:rPr sz="1600" b="1" spc="-10" dirty="0">
                          <a:solidFill>
                            <a:srgbClr val="FFFFFF"/>
                          </a:solidFill>
                          <a:latin typeface="P052"/>
                          <a:cs typeface="P052"/>
                        </a:rPr>
                        <a:t>içinde:</a:t>
                      </a:r>
                      <a:endParaRPr sz="1600" dirty="0">
                        <a:latin typeface="P052"/>
                        <a:cs typeface="P052"/>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92075">
                        <a:lnSpc>
                          <a:spcPct val="100000"/>
                        </a:lnSpc>
                        <a:spcBef>
                          <a:spcPts val="215"/>
                        </a:spcBef>
                      </a:pPr>
                      <a:r>
                        <a:rPr sz="1600" b="1" dirty="0">
                          <a:solidFill>
                            <a:srgbClr val="FFFFFF"/>
                          </a:solidFill>
                          <a:latin typeface="P052"/>
                          <a:cs typeface="P052"/>
                        </a:rPr>
                        <a:t>Tam</a:t>
                      </a:r>
                      <a:r>
                        <a:rPr sz="1600" b="1" spc="-25" dirty="0">
                          <a:solidFill>
                            <a:srgbClr val="FFFFFF"/>
                          </a:solidFill>
                          <a:latin typeface="P052"/>
                          <a:cs typeface="P052"/>
                        </a:rPr>
                        <a:t> </a:t>
                      </a:r>
                      <a:r>
                        <a:rPr sz="1600" b="1" spc="-10" dirty="0">
                          <a:solidFill>
                            <a:srgbClr val="FFFFFF"/>
                          </a:solidFill>
                          <a:latin typeface="P052"/>
                          <a:cs typeface="P052"/>
                        </a:rPr>
                        <a:t>kontrol</a:t>
                      </a:r>
                      <a:endParaRPr sz="1600">
                        <a:latin typeface="P052"/>
                        <a:cs typeface="P052"/>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92075">
                        <a:lnSpc>
                          <a:spcPct val="100000"/>
                        </a:lnSpc>
                        <a:spcBef>
                          <a:spcPts val="215"/>
                        </a:spcBef>
                      </a:pPr>
                      <a:r>
                        <a:rPr sz="1600" b="1" dirty="0">
                          <a:solidFill>
                            <a:srgbClr val="FFFFFF"/>
                          </a:solidFill>
                          <a:latin typeface="P052"/>
                          <a:cs typeface="P052"/>
                        </a:rPr>
                        <a:t>Kısmi</a:t>
                      </a:r>
                      <a:r>
                        <a:rPr sz="1600" b="1" spc="-40" dirty="0">
                          <a:solidFill>
                            <a:srgbClr val="FFFFFF"/>
                          </a:solidFill>
                          <a:latin typeface="P052"/>
                          <a:cs typeface="P052"/>
                        </a:rPr>
                        <a:t> </a:t>
                      </a:r>
                      <a:r>
                        <a:rPr sz="1600" b="1" spc="-10" dirty="0">
                          <a:solidFill>
                            <a:srgbClr val="FFFFFF"/>
                          </a:solidFill>
                          <a:latin typeface="P052"/>
                          <a:cs typeface="P052"/>
                        </a:rPr>
                        <a:t>kontrol</a:t>
                      </a:r>
                      <a:endParaRPr sz="1600">
                        <a:latin typeface="P052"/>
                        <a:cs typeface="P052"/>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92075">
                        <a:lnSpc>
                          <a:spcPct val="100000"/>
                        </a:lnSpc>
                        <a:spcBef>
                          <a:spcPts val="215"/>
                        </a:spcBef>
                      </a:pPr>
                      <a:r>
                        <a:rPr sz="1600" b="1" spc="-10" dirty="0">
                          <a:solidFill>
                            <a:srgbClr val="FFFFFF"/>
                          </a:solidFill>
                          <a:latin typeface="P052"/>
                          <a:cs typeface="P052"/>
                        </a:rPr>
                        <a:t>Kontrolsuz</a:t>
                      </a:r>
                      <a:endParaRPr sz="1600">
                        <a:latin typeface="P052"/>
                        <a:cs typeface="P052"/>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640080">
                <a:tc>
                  <a:txBody>
                    <a:bodyPr/>
                    <a:lstStyle/>
                    <a:p>
                      <a:pPr marL="91440" marR="495300">
                        <a:lnSpc>
                          <a:spcPct val="100000"/>
                        </a:lnSpc>
                        <a:spcBef>
                          <a:spcPts val="215"/>
                        </a:spcBef>
                      </a:pPr>
                      <a:r>
                        <a:rPr sz="1600" dirty="0">
                          <a:latin typeface="P052"/>
                          <a:cs typeface="P052"/>
                        </a:rPr>
                        <a:t>Gündüz</a:t>
                      </a:r>
                      <a:r>
                        <a:rPr sz="1600" spc="-50" dirty="0">
                          <a:latin typeface="P052"/>
                          <a:cs typeface="P052"/>
                        </a:rPr>
                        <a:t> </a:t>
                      </a:r>
                      <a:r>
                        <a:rPr sz="1600" dirty="0">
                          <a:latin typeface="P052"/>
                          <a:cs typeface="P052"/>
                        </a:rPr>
                        <a:t>semptomları</a:t>
                      </a:r>
                      <a:r>
                        <a:rPr sz="1600" spc="-50" dirty="0">
                          <a:latin typeface="P052"/>
                          <a:cs typeface="P052"/>
                        </a:rPr>
                        <a:t> </a:t>
                      </a:r>
                      <a:r>
                        <a:rPr sz="1600" spc="-10" dirty="0">
                          <a:latin typeface="P052"/>
                          <a:cs typeface="P052"/>
                        </a:rPr>
                        <a:t>haftada </a:t>
                      </a:r>
                      <a:r>
                        <a:rPr sz="1600" dirty="0">
                          <a:latin typeface="P052"/>
                          <a:cs typeface="P052"/>
                        </a:rPr>
                        <a:t>2den</a:t>
                      </a:r>
                      <a:r>
                        <a:rPr sz="1600" spc="-30" dirty="0">
                          <a:latin typeface="P052"/>
                          <a:cs typeface="P052"/>
                        </a:rPr>
                        <a:t> </a:t>
                      </a:r>
                      <a:r>
                        <a:rPr sz="1600" dirty="0">
                          <a:latin typeface="P052"/>
                          <a:cs typeface="P052"/>
                        </a:rPr>
                        <a:t>fazla</a:t>
                      </a:r>
                      <a:r>
                        <a:rPr sz="1600" spc="-20" dirty="0">
                          <a:latin typeface="P052"/>
                          <a:cs typeface="P052"/>
                        </a:rPr>
                        <a:t> </a:t>
                      </a:r>
                      <a:r>
                        <a:rPr sz="1600" spc="-25" dirty="0">
                          <a:latin typeface="P052"/>
                          <a:cs typeface="P052"/>
                        </a:rPr>
                        <a:t>mı?</a:t>
                      </a:r>
                      <a:endParaRPr sz="1600">
                        <a:latin typeface="P052"/>
                        <a:cs typeface="P052"/>
                      </a:endParaRPr>
                    </a:p>
                  </a:txBody>
                  <a:tcPr marL="0" marR="0" marT="273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rowSpan="4">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455"/>
                        </a:spcBef>
                      </a:pPr>
                      <a:endParaRPr sz="1600">
                        <a:latin typeface="Times New Roman"/>
                        <a:cs typeface="Times New Roman"/>
                      </a:endParaRPr>
                    </a:p>
                    <a:p>
                      <a:pPr marL="433070">
                        <a:lnSpc>
                          <a:spcPct val="100000"/>
                        </a:lnSpc>
                      </a:pPr>
                      <a:r>
                        <a:rPr sz="1600" dirty="0">
                          <a:latin typeface="P052"/>
                          <a:cs typeface="P052"/>
                        </a:rPr>
                        <a:t>Hiçbiri</a:t>
                      </a:r>
                      <a:r>
                        <a:rPr sz="1600" spc="-30" dirty="0">
                          <a:latin typeface="P052"/>
                          <a:cs typeface="P052"/>
                        </a:rPr>
                        <a:t> </a:t>
                      </a:r>
                      <a:r>
                        <a:rPr sz="1600" spc="-25" dirty="0">
                          <a:latin typeface="P052"/>
                          <a:cs typeface="P052"/>
                        </a:rPr>
                        <a:t>yok</a:t>
                      </a:r>
                      <a:endParaRPr sz="1600">
                        <a:latin typeface="P052"/>
                        <a:cs typeface="P052"/>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rowSpan="4">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455"/>
                        </a:spcBef>
                      </a:pPr>
                      <a:endParaRPr sz="1600">
                        <a:latin typeface="Times New Roman"/>
                        <a:cs typeface="Times New Roman"/>
                      </a:endParaRPr>
                    </a:p>
                    <a:p>
                      <a:pPr algn="ctr">
                        <a:lnSpc>
                          <a:spcPct val="100000"/>
                        </a:lnSpc>
                      </a:pPr>
                      <a:r>
                        <a:rPr sz="1600" spc="-10" dirty="0">
                          <a:latin typeface="P052"/>
                          <a:cs typeface="P052"/>
                        </a:rPr>
                        <a:t>1-</a:t>
                      </a:r>
                      <a:r>
                        <a:rPr sz="1600" spc="-50" dirty="0">
                          <a:latin typeface="P052"/>
                          <a:cs typeface="P052"/>
                        </a:rPr>
                        <a:t>2</a:t>
                      </a:r>
                      <a:endParaRPr sz="1600">
                        <a:latin typeface="P052"/>
                        <a:cs typeface="P052"/>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rowSpan="4">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455"/>
                        </a:spcBef>
                      </a:pPr>
                      <a:endParaRPr sz="1600">
                        <a:latin typeface="Times New Roman"/>
                        <a:cs typeface="Times New Roman"/>
                      </a:endParaRPr>
                    </a:p>
                    <a:p>
                      <a:pPr algn="ctr">
                        <a:lnSpc>
                          <a:spcPct val="100000"/>
                        </a:lnSpc>
                      </a:pPr>
                      <a:r>
                        <a:rPr sz="1600" spc="-10" dirty="0">
                          <a:latin typeface="P052"/>
                          <a:cs typeface="P052"/>
                        </a:rPr>
                        <a:t>3-</a:t>
                      </a:r>
                      <a:r>
                        <a:rPr sz="1600" spc="-50" dirty="0">
                          <a:latin typeface="P052"/>
                          <a:cs typeface="P052"/>
                        </a:rPr>
                        <a:t>4</a:t>
                      </a:r>
                      <a:endParaRPr sz="1600">
                        <a:latin typeface="P052"/>
                        <a:cs typeface="P052"/>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640080">
                <a:tc>
                  <a:txBody>
                    <a:bodyPr/>
                    <a:lstStyle/>
                    <a:p>
                      <a:pPr marL="91440">
                        <a:lnSpc>
                          <a:spcPct val="100000"/>
                        </a:lnSpc>
                        <a:spcBef>
                          <a:spcPts val="219"/>
                        </a:spcBef>
                      </a:pPr>
                      <a:r>
                        <a:rPr sz="1600" dirty="0">
                          <a:latin typeface="P052"/>
                          <a:cs typeface="P052"/>
                        </a:rPr>
                        <a:t>Hiç</a:t>
                      </a:r>
                      <a:r>
                        <a:rPr sz="1600" spc="-25" dirty="0">
                          <a:latin typeface="P052"/>
                          <a:cs typeface="P052"/>
                        </a:rPr>
                        <a:t> </a:t>
                      </a:r>
                      <a:r>
                        <a:rPr sz="1600" dirty="0">
                          <a:latin typeface="P052"/>
                          <a:cs typeface="P052"/>
                        </a:rPr>
                        <a:t>uykudan</a:t>
                      </a:r>
                      <a:r>
                        <a:rPr sz="1600" spc="-30" dirty="0">
                          <a:latin typeface="P052"/>
                          <a:cs typeface="P052"/>
                        </a:rPr>
                        <a:t> </a:t>
                      </a:r>
                      <a:r>
                        <a:rPr sz="1600" dirty="0">
                          <a:latin typeface="P052"/>
                          <a:cs typeface="P052"/>
                        </a:rPr>
                        <a:t>uyanma</a:t>
                      </a:r>
                      <a:r>
                        <a:rPr sz="1600" spc="-10" dirty="0">
                          <a:latin typeface="P052"/>
                          <a:cs typeface="P052"/>
                        </a:rPr>
                        <a:t> </a:t>
                      </a:r>
                      <a:r>
                        <a:rPr sz="1600" dirty="0">
                          <a:latin typeface="P052"/>
                          <a:cs typeface="P052"/>
                        </a:rPr>
                        <a:t>oldu</a:t>
                      </a:r>
                      <a:r>
                        <a:rPr sz="1600" spc="-40" dirty="0">
                          <a:latin typeface="P052"/>
                          <a:cs typeface="P052"/>
                        </a:rPr>
                        <a:t> </a:t>
                      </a:r>
                      <a:r>
                        <a:rPr sz="1600" spc="-25" dirty="0">
                          <a:latin typeface="P052"/>
                          <a:cs typeface="P052"/>
                        </a:rPr>
                        <a:t>mu?</a:t>
                      </a:r>
                      <a:endParaRPr sz="1600">
                        <a:latin typeface="P052"/>
                        <a:cs typeface="P052"/>
                      </a:endParaRPr>
                    </a:p>
                  </a:txBody>
                  <a:tcPr marL="0" marR="0" marT="279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2"/>
                  </a:ext>
                </a:extLst>
              </a:tr>
              <a:tr h="914400">
                <a:tc>
                  <a:txBody>
                    <a:bodyPr/>
                    <a:lstStyle/>
                    <a:p>
                      <a:pPr marL="91440">
                        <a:lnSpc>
                          <a:spcPct val="100000"/>
                        </a:lnSpc>
                        <a:spcBef>
                          <a:spcPts val="219"/>
                        </a:spcBef>
                      </a:pPr>
                      <a:r>
                        <a:rPr sz="1600" dirty="0">
                          <a:latin typeface="P052"/>
                          <a:cs typeface="P052"/>
                        </a:rPr>
                        <a:t>Haftada</a:t>
                      </a:r>
                      <a:r>
                        <a:rPr sz="1600" spc="-10" dirty="0">
                          <a:latin typeface="P052"/>
                          <a:cs typeface="P052"/>
                        </a:rPr>
                        <a:t> </a:t>
                      </a:r>
                      <a:r>
                        <a:rPr sz="1600" dirty="0">
                          <a:latin typeface="P052"/>
                          <a:cs typeface="P052"/>
                        </a:rPr>
                        <a:t>2den</a:t>
                      </a:r>
                      <a:r>
                        <a:rPr sz="1600" spc="-35" dirty="0">
                          <a:latin typeface="P052"/>
                          <a:cs typeface="P052"/>
                        </a:rPr>
                        <a:t> </a:t>
                      </a:r>
                      <a:r>
                        <a:rPr sz="1600" dirty="0">
                          <a:latin typeface="P052"/>
                          <a:cs typeface="P052"/>
                        </a:rPr>
                        <a:t>fazla</a:t>
                      </a:r>
                      <a:r>
                        <a:rPr sz="1600" spc="-20" dirty="0">
                          <a:latin typeface="P052"/>
                          <a:cs typeface="P052"/>
                        </a:rPr>
                        <a:t> </a:t>
                      </a:r>
                      <a:r>
                        <a:rPr sz="1600" spc="-10" dirty="0">
                          <a:latin typeface="P052"/>
                          <a:cs typeface="P052"/>
                        </a:rPr>
                        <a:t>kurtarıcı</a:t>
                      </a:r>
                      <a:endParaRPr sz="1600">
                        <a:latin typeface="P052"/>
                        <a:cs typeface="P052"/>
                      </a:endParaRPr>
                    </a:p>
                    <a:p>
                      <a:pPr marL="91440">
                        <a:lnSpc>
                          <a:spcPct val="100000"/>
                        </a:lnSpc>
                      </a:pPr>
                      <a:r>
                        <a:rPr sz="1600" dirty="0">
                          <a:latin typeface="P052"/>
                          <a:cs typeface="P052"/>
                        </a:rPr>
                        <a:t>ihtiyacı</a:t>
                      </a:r>
                      <a:r>
                        <a:rPr sz="1600" spc="-25" dirty="0">
                          <a:latin typeface="P052"/>
                          <a:cs typeface="P052"/>
                        </a:rPr>
                        <a:t> </a:t>
                      </a:r>
                      <a:r>
                        <a:rPr sz="1600" dirty="0">
                          <a:latin typeface="P052"/>
                          <a:cs typeface="P052"/>
                        </a:rPr>
                        <a:t>oldu</a:t>
                      </a:r>
                      <a:r>
                        <a:rPr sz="1600" spc="-40" dirty="0">
                          <a:latin typeface="P052"/>
                          <a:cs typeface="P052"/>
                        </a:rPr>
                        <a:t> </a:t>
                      </a:r>
                      <a:r>
                        <a:rPr sz="1600" spc="-25" dirty="0">
                          <a:latin typeface="P052"/>
                          <a:cs typeface="P052"/>
                        </a:rPr>
                        <a:t>mu?</a:t>
                      </a:r>
                      <a:endParaRPr sz="1600">
                        <a:latin typeface="P052"/>
                        <a:cs typeface="P052"/>
                      </a:endParaRPr>
                    </a:p>
                  </a:txBody>
                  <a:tcPr marL="0" marR="0" marT="279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r h="640080">
                <a:tc>
                  <a:txBody>
                    <a:bodyPr/>
                    <a:lstStyle/>
                    <a:p>
                      <a:pPr marL="91440">
                        <a:lnSpc>
                          <a:spcPct val="100000"/>
                        </a:lnSpc>
                        <a:spcBef>
                          <a:spcPts val="220"/>
                        </a:spcBef>
                      </a:pPr>
                      <a:r>
                        <a:rPr sz="1600" dirty="0">
                          <a:latin typeface="P052"/>
                          <a:cs typeface="P052"/>
                        </a:rPr>
                        <a:t>Aktivite</a:t>
                      </a:r>
                      <a:r>
                        <a:rPr sz="1600" spc="-55" dirty="0">
                          <a:latin typeface="P052"/>
                          <a:cs typeface="P052"/>
                        </a:rPr>
                        <a:t> </a:t>
                      </a:r>
                      <a:r>
                        <a:rPr sz="1600" dirty="0">
                          <a:latin typeface="P052"/>
                          <a:cs typeface="P052"/>
                        </a:rPr>
                        <a:t>kısıtlaması</a:t>
                      </a:r>
                      <a:r>
                        <a:rPr sz="1600" spc="-55" dirty="0">
                          <a:latin typeface="P052"/>
                          <a:cs typeface="P052"/>
                        </a:rPr>
                        <a:t> </a:t>
                      </a:r>
                      <a:r>
                        <a:rPr sz="1600" dirty="0">
                          <a:latin typeface="P052"/>
                          <a:cs typeface="P052"/>
                        </a:rPr>
                        <a:t>oldu</a:t>
                      </a:r>
                      <a:r>
                        <a:rPr sz="1600" spc="-65" dirty="0">
                          <a:latin typeface="P052"/>
                          <a:cs typeface="P052"/>
                        </a:rPr>
                        <a:t> </a:t>
                      </a:r>
                      <a:r>
                        <a:rPr sz="1600" spc="-25" dirty="0">
                          <a:latin typeface="P052"/>
                          <a:cs typeface="P052"/>
                        </a:rPr>
                        <a:t>mu?</a:t>
                      </a:r>
                      <a:endParaRPr sz="1600" dirty="0">
                        <a:latin typeface="P052"/>
                        <a:cs typeface="P052"/>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4"/>
                  </a:ext>
                </a:extLst>
              </a:tr>
            </a:tbl>
          </a:graphicData>
        </a:graphic>
      </p:graphicFrame>
    </p:spTree>
  </p:cSld>
  <p:clrMapOvr>
    <a:masterClrMapping/>
  </p:clrMapOvr>
</p:sld>
</file>

<file path=ppt/theme/theme1.xml><?xml version="1.0" encoding="utf-8"?>
<a:theme xmlns:a="http://schemas.openxmlformats.org/drawingml/2006/main" name="Kırpma">
  <a:themeElements>
    <a:clrScheme name="Mavi">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Kırpma">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ırpma">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Crop</Template>
  <TotalTime>2432</TotalTime>
  <Words>1966</Words>
  <Application>Microsoft Macintosh PowerPoint</Application>
  <PresentationFormat>Geniş ekran</PresentationFormat>
  <Paragraphs>177</Paragraphs>
  <Slides>40</Slides>
  <Notes>8</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40</vt:i4>
      </vt:variant>
    </vt:vector>
  </HeadingPairs>
  <TitlesOfParts>
    <vt:vector size="52" baseType="lpstr">
      <vt:lpstr>Aptos</vt:lpstr>
      <vt:lpstr>Arial</vt:lpstr>
      <vt:lpstr>Calibri</vt:lpstr>
      <vt:lpstr>Carlito</vt:lpstr>
      <vt:lpstr>Franklin Gothic Book</vt:lpstr>
      <vt:lpstr>OTNEJMQuadraat</vt:lpstr>
      <vt:lpstr>OTNEJMScalaSansLF</vt:lpstr>
      <vt:lpstr>P052</vt:lpstr>
      <vt:lpstr>Radikal</vt:lpstr>
      <vt:lpstr>Times New Roman</vt:lpstr>
      <vt:lpstr>Wingdings</vt:lpstr>
      <vt:lpstr>Kırpma</vt:lpstr>
      <vt:lpstr>AĞIR ASTIMA YAKLAŞIM</vt:lpstr>
      <vt:lpstr>ASTIM</vt:lpstr>
      <vt:lpstr>PREVALANS</vt:lpstr>
      <vt:lpstr>AĞIR ASTIM MI ? TEDAVİSİ ZOR ASTIM MI ???</vt:lpstr>
      <vt:lpstr>PowerPoint Sunusu</vt:lpstr>
      <vt:lpstr>PowerPoint Sunusu</vt:lpstr>
      <vt:lpstr>PowerPoint Sunusu</vt:lpstr>
      <vt:lpstr>Astımda kontrol kavramı</vt:lpstr>
      <vt:lpstr>Astım kontrolunun değerlendirilmesi</vt:lpstr>
      <vt:lpstr>Astımda tedavinin amacı;</vt:lpstr>
      <vt:lpstr>Astım Kontrol Testi (AKT)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BİYOLOJİK AJAN ALAN AĞIR ASTIM’DA TAKİP</vt:lpstr>
      <vt:lpstr>Tip 2 hedefli tedaviye yanıt iyi ise;</vt:lpstr>
      <vt:lpstr>Tip 2 hedefli tedaviye yanıt iyi değil ise;</vt:lpstr>
      <vt:lpstr>ASTIMDA REMİSYON KAVRAMI</vt:lpstr>
      <vt:lpstr>PowerPoint Sunusu</vt:lpstr>
      <vt:lpstr>PowerPoint Sunusu</vt:lpstr>
      <vt:lpstr>PowerPoint Sunusu</vt:lpstr>
      <vt:lpstr>PowerPoint Sunusu</vt:lpstr>
      <vt:lpstr>REMİSYON SAĞLAYAN BİYOLOJİK TEDAVİLER</vt:lpstr>
      <vt:lpstr>PowerPoint Sunusu</vt:lpstr>
      <vt:lpstr>PowerPoint Sunusu</vt:lpstr>
      <vt:lpstr>TEŞEKKÜR EDERİM…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leyla çevirme</dc:creator>
  <cp:lastModifiedBy>leyla çevirme</cp:lastModifiedBy>
  <cp:revision>262</cp:revision>
  <dcterms:created xsi:type="dcterms:W3CDTF">2024-09-06T05:27:34Z</dcterms:created>
  <dcterms:modified xsi:type="dcterms:W3CDTF">2025-04-25T08:17:52Z</dcterms:modified>
</cp:coreProperties>
</file>